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8"/>
  </p:notesMasterIdLst>
  <p:sldIdLst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86" r:id="rId13"/>
    <p:sldId id="295" r:id="rId14"/>
    <p:sldId id="296" r:id="rId15"/>
    <p:sldId id="287" r:id="rId16"/>
    <p:sldId id="297" r:id="rId17"/>
    <p:sldId id="298" r:id="rId18"/>
    <p:sldId id="292" r:id="rId19"/>
    <p:sldId id="293" r:id="rId20"/>
    <p:sldId id="294" r:id="rId21"/>
    <p:sldId id="299" r:id="rId22"/>
    <p:sldId id="300" r:id="rId23"/>
    <p:sldId id="302" r:id="rId24"/>
    <p:sldId id="304" r:id="rId25"/>
    <p:sldId id="305" r:id="rId26"/>
    <p:sldId id="30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5A59"/>
    <a:srgbClr val="A20C33"/>
    <a:srgbClr val="A7A8AC"/>
    <a:srgbClr val="99C6E6"/>
    <a:srgbClr val="2396D3"/>
    <a:srgbClr val="DA9EAD"/>
    <a:srgbClr val="66A9D9"/>
    <a:srgbClr val="C76D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tsepin, Roman" userId="8139af3f-a6fa-41de-8f4f-53af98791fe6" providerId="ADAL" clId="{85EE7702-9DC1-4084-8E35-1F78660CFC20}"/>
    <pc:docChg chg="undo addSld delSld modSld">
      <pc:chgData name="Zatsepin, Roman" userId="8139af3f-a6fa-41de-8f4f-53af98791fe6" providerId="ADAL" clId="{85EE7702-9DC1-4084-8E35-1F78660CFC20}" dt="2024-02-25T17:34:40.038" v="52" actId="14100"/>
      <pc:docMkLst>
        <pc:docMk/>
      </pc:docMkLst>
      <pc:sldChg chg="del">
        <pc:chgData name="Zatsepin, Roman" userId="8139af3f-a6fa-41de-8f4f-53af98791fe6" providerId="ADAL" clId="{85EE7702-9DC1-4084-8E35-1F78660CFC20}" dt="2024-02-25T17:21:38.039" v="1" actId="2696"/>
        <pc:sldMkLst>
          <pc:docMk/>
          <pc:sldMk cId="1188426289" sldId="256"/>
        </pc:sldMkLst>
      </pc:sldChg>
      <pc:sldChg chg="del">
        <pc:chgData name="Zatsepin, Roman" userId="8139af3f-a6fa-41de-8f4f-53af98791fe6" providerId="ADAL" clId="{85EE7702-9DC1-4084-8E35-1F78660CFC20}" dt="2024-02-25T17:22:02.956" v="4" actId="2696"/>
        <pc:sldMkLst>
          <pc:docMk/>
          <pc:sldMk cId="680406166" sldId="258"/>
        </pc:sldMkLst>
      </pc:sldChg>
      <pc:sldChg chg="del">
        <pc:chgData name="Zatsepin, Roman" userId="8139af3f-a6fa-41de-8f4f-53af98791fe6" providerId="ADAL" clId="{85EE7702-9DC1-4084-8E35-1F78660CFC20}" dt="2024-02-25T17:22:02.953" v="3" actId="2696"/>
        <pc:sldMkLst>
          <pc:docMk/>
          <pc:sldMk cId="4004982771" sldId="267"/>
        </pc:sldMkLst>
      </pc:sldChg>
      <pc:sldChg chg="del">
        <pc:chgData name="Zatsepin, Roman" userId="8139af3f-a6fa-41de-8f4f-53af98791fe6" providerId="ADAL" clId="{85EE7702-9DC1-4084-8E35-1F78660CFC20}" dt="2024-02-25T17:22:02.948" v="2" actId="2696"/>
        <pc:sldMkLst>
          <pc:docMk/>
          <pc:sldMk cId="2969189195" sldId="268"/>
        </pc:sldMkLst>
      </pc:sldChg>
      <pc:sldChg chg="modSp add">
        <pc:chgData name="Zatsepin, Roman" userId="8139af3f-a6fa-41de-8f4f-53af98791fe6" providerId="ADAL" clId="{85EE7702-9DC1-4084-8E35-1F78660CFC20}" dt="2024-02-25T17:34:40.038" v="52" actId="14100"/>
        <pc:sldMkLst>
          <pc:docMk/>
          <pc:sldMk cId="2030477731" sldId="269"/>
        </pc:sldMkLst>
        <pc:spChg chg="mod">
          <ac:chgData name="Zatsepin, Roman" userId="8139af3f-a6fa-41de-8f4f-53af98791fe6" providerId="ADAL" clId="{85EE7702-9DC1-4084-8E35-1F78660CFC20}" dt="2024-02-25T17:34:40.038" v="52" actId="14100"/>
          <ac:spMkLst>
            <pc:docMk/>
            <pc:sldMk cId="2030477731" sldId="269"/>
            <ac:spMk id="12" creationId="{E358DA24-89DC-4285-89F3-1E5361EE2FA7}"/>
          </ac:spMkLst>
        </pc:spChg>
      </pc:sldChg>
      <pc:sldChg chg="modSp add">
        <pc:chgData name="Zatsepin, Roman" userId="8139af3f-a6fa-41de-8f4f-53af98791fe6" providerId="ADAL" clId="{85EE7702-9DC1-4084-8E35-1F78660CFC20}" dt="2024-02-25T17:24:58.173" v="10" actId="255"/>
        <pc:sldMkLst>
          <pc:docMk/>
          <pc:sldMk cId="2994262898" sldId="270"/>
        </pc:sldMkLst>
        <pc:spChg chg="mod">
          <ac:chgData name="Zatsepin, Roman" userId="8139af3f-a6fa-41de-8f4f-53af98791fe6" providerId="ADAL" clId="{85EE7702-9DC1-4084-8E35-1F78660CFC20}" dt="2024-02-25T17:24:58.173" v="10" actId="255"/>
          <ac:spMkLst>
            <pc:docMk/>
            <pc:sldMk cId="2994262898" sldId="270"/>
            <ac:spMk id="2" creationId="{8588AE74-B530-4878-BAA9-86D9265B6721}"/>
          </ac:spMkLst>
        </pc:spChg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2118225825" sldId="271"/>
        </pc:sldMkLst>
      </pc:sldChg>
      <pc:sldChg chg="modSp add">
        <pc:chgData name="Zatsepin, Roman" userId="8139af3f-a6fa-41de-8f4f-53af98791fe6" providerId="ADAL" clId="{85EE7702-9DC1-4084-8E35-1F78660CFC20}" dt="2024-02-25T17:24:37.021" v="9" actId="255"/>
        <pc:sldMkLst>
          <pc:docMk/>
          <pc:sldMk cId="563902125" sldId="272"/>
        </pc:sldMkLst>
        <pc:spChg chg="mod">
          <ac:chgData name="Zatsepin, Roman" userId="8139af3f-a6fa-41de-8f4f-53af98791fe6" providerId="ADAL" clId="{85EE7702-9DC1-4084-8E35-1F78660CFC20}" dt="2024-02-25T17:24:37.021" v="9" actId="255"/>
          <ac:spMkLst>
            <pc:docMk/>
            <pc:sldMk cId="563902125" sldId="272"/>
            <ac:spMk id="17" creationId="{8588AE74-B530-4878-BAA9-86D9265B6721}"/>
          </ac:spMkLst>
        </pc:spChg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4099714565" sldId="273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2244259328" sldId="274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3555669945" sldId="275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1768597032" sldId="276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2824670226" sldId="286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2719986402" sldId="287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3751849839" sldId="290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2381264504" sldId="292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3091067955" sldId="293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2898864681" sldId="294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2428645241" sldId="295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4181371415" sldId="296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207467970" sldId="297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4291327731" sldId="298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3338090931" sldId="299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2622579355" sldId="300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1577520799" sldId="302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2419023870" sldId="304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865771668" sldId="305"/>
        </pc:sldMkLst>
      </pc:sldChg>
      <pc:sldChg chg="add">
        <pc:chgData name="Zatsepin, Roman" userId="8139af3f-a6fa-41de-8f4f-53af98791fe6" providerId="ADAL" clId="{85EE7702-9DC1-4084-8E35-1F78660CFC20}" dt="2024-02-25T17:21:32.351" v="0"/>
        <pc:sldMkLst>
          <pc:docMk/>
          <pc:sldMk cId="563936675" sldId="3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D5630-54B3-4084-B01A-60895572CFF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4EB6C-D4E6-4706-AD1B-FEA4C0260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94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E71FDC-1743-46B4-BDC5-B046CC46C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0EEB53C-8C1C-4860-B744-00DD6C217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990AEBD2-817F-4215-BB54-76D813357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636" y="3913336"/>
            <a:ext cx="11261427" cy="5098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75AA343-377B-41C6-9D2F-D46552CCF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B9DEFA85-FC64-40A6-AB9A-966532EC0D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AC3C60-7FB4-4DD6-8531-21CACB577E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635" y="561378"/>
            <a:ext cx="2628000" cy="6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3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55B5E7-7126-4328-8B95-4FEF460D6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38" y="0"/>
            <a:ext cx="4656162" cy="61293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007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9788" y="522295"/>
            <a:ext cx="6696278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784" y="1637414"/>
            <a:ext cx="6696279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9786" y="1085860"/>
            <a:ext cx="6696278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6414D3-AD5A-4239-9957-0F0D1ABAF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6165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25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88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48592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614" y="479762"/>
            <a:ext cx="11258449" cy="1008793"/>
          </a:xfrm>
          <a:prstGeom prst="rect">
            <a:avLst/>
          </a:prstGeom>
        </p:spPr>
        <p:txBody>
          <a:bodyPr tIns="36000" bIns="36000" anchor="t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103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DF2B9A-5D85-4116-B2BD-3A26D879227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782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_2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613" y="1085860"/>
            <a:ext cx="5508000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 1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DF2B9A-5D85-4116-B2BD-3A26D879227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1358157-297A-4BA4-AD4C-71CCC11D3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8062" y="1087481"/>
            <a:ext cx="5508001" cy="3618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подзаголовка 2</a:t>
            </a:r>
          </a:p>
        </p:txBody>
      </p:sp>
    </p:spTree>
    <p:extLst>
      <p:ext uri="{BB962C8B-B14F-4D97-AF65-F5344CB8AC3E}">
        <p14:creationId xmlns:p14="http://schemas.microsoft.com/office/powerpoint/2010/main" val="1528665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612" y="1085860"/>
            <a:ext cx="3600000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 1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6A007A74-8B08-400F-90CB-7358243BF2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1297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5CF6B7FA-688F-40A4-A7BF-C21ECEE39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64984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F7F65D-2461-4064-BA51-056FE2C6F2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1298" y="1085860"/>
            <a:ext cx="3600000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подзаголовка 2</a:t>
            </a:r>
          </a:p>
          <a:p>
            <a:pPr lvl="4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497D4AF-5F77-48ED-AE37-32E2791997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4984" y="1085860"/>
            <a:ext cx="3611079" cy="3651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+mj-lt"/>
              </a:defRPr>
            </a:lvl5pPr>
          </a:lstStyle>
          <a:p>
            <a:pPr lvl="0"/>
            <a:r>
              <a:rPr lang="ru-RU" dirty="0"/>
              <a:t>Образец подзаголовка 3</a:t>
            </a:r>
          </a:p>
          <a:p>
            <a:pPr lvl="4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257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4DD92B9D-FA9F-4F1D-9D36-A2F394B944D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5938" y="1628775"/>
            <a:ext cx="11160124" cy="450056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/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749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Таблица 3">
            <a:extLst>
              <a:ext uri="{FF2B5EF4-FFF2-40B4-BE49-F238E27FC236}">
                <a16:creationId xmlns:a16="http://schemas.microsoft.com/office/drawing/2014/main" id="{7E8E5DD2-D753-4DCA-AE5F-7929C1CA0BB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" y="1628775"/>
            <a:ext cx="11160125" cy="450056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822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подзалог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69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FE537A-8218-44DD-947F-0B447C6C5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797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AB2EC7-2B0D-4E85-8662-8DE6A5B5F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532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761C20-2EC5-465B-8832-A1479B0CF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569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2B35D5-6FE2-4565-AAEF-D38D133F4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094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DBF5B-81C5-4D36-9C1B-9F0E3A6971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5606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69CC10-59EB-49AC-BFE1-02D0DB0F6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87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11258449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53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EE48DF-4995-4D55-A06B-5251F4DAD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288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5490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3F0EDD-9ED8-46B1-B3D6-0AF2B09E9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8"/>
          <a:stretch/>
        </p:blipFill>
        <p:spPr>
          <a:xfrm>
            <a:off x="0" y="0"/>
            <a:ext cx="12192000" cy="288085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D41486-5E01-4F3F-9B10-8D55F161E8C2}"/>
              </a:ext>
            </a:extLst>
          </p:cNvPr>
          <p:cNvSpPr/>
          <p:nvPr userDrawn="1"/>
        </p:nvSpPr>
        <p:spPr>
          <a:xfrm>
            <a:off x="0" y="0"/>
            <a:ext cx="6477000" cy="2880851"/>
          </a:xfrm>
          <a:prstGeom prst="rect">
            <a:avLst/>
          </a:prstGeom>
          <a:gradFill flip="none" rotWithShape="1">
            <a:gsLst>
              <a:gs pos="0">
                <a:srgbClr val="08091B">
                  <a:alpha val="80000"/>
                </a:srgbClr>
              </a:gs>
              <a:gs pos="100000">
                <a:srgbClr val="00206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6748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лок текста_прямо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3">
            <a:extLst>
              <a:ext uri="{FF2B5EF4-FFF2-40B4-BE49-F238E27FC236}">
                <a16:creationId xmlns:a16="http://schemas.microsoft.com/office/drawing/2014/main" id="{565E970F-0F17-4251-AD32-3628C8506765}"/>
              </a:ext>
            </a:extLst>
          </p:cNvPr>
          <p:cNvSpPr/>
          <p:nvPr userDrawn="1"/>
        </p:nvSpPr>
        <p:spPr>
          <a:xfrm>
            <a:off x="0" y="2880851"/>
            <a:ext cx="12191999" cy="397714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8965" dist="38100" dir="16200000" rotWithShape="0">
              <a:prstClr val="black">
                <a:alpha val="2782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1913" dist="50800" dir="5400000" algn="ctr" rotWithShape="0">
                  <a:schemeClr val="tx1">
                    <a:lumMod val="65000"/>
                    <a:lumOff val="35000"/>
                    <a:alpha val="30897"/>
                  </a:scheme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84F7562-9C16-4B13-8077-B134D7DD46DF}"/>
              </a:ext>
            </a:extLst>
          </p:cNvPr>
          <p:cNvGrpSpPr/>
          <p:nvPr userDrawn="1"/>
        </p:nvGrpSpPr>
        <p:grpSpPr>
          <a:xfrm>
            <a:off x="512588" y="6209951"/>
            <a:ext cx="11236188" cy="491365"/>
            <a:chOff x="512588" y="6209951"/>
            <a:chExt cx="11236188" cy="49136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21C2478-3BCD-443D-B544-0EF82FDBA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588" y="6356339"/>
              <a:ext cx="3294000" cy="20309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62179D7-F505-4FE7-A382-BDE650E9C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86776" y="6209951"/>
              <a:ext cx="1962000" cy="49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89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лок текста_скругленн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3">
            <a:extLst>
              <a:ext uri="{FF2B5EF4-FFF2-40B4-BE49-F238E27FC236}">
                <a16:creationId xmlns:a16="http://schemas.microsoft.com/office/drawing/2014/main" id="{F02EF73C-B7D9-4644-94CB-452DB47AC09F}"/>
              </a:ext>
            </a:extLst>
          </p:cNvPr>
          <p:cNvSpPr/>
          <p:nvPr userDrawn="1"/>
        </p:nvSpPr>
        <p:spPr>
          <a:xfrm>
            <a:off x="156000" y="2802451"/>
            <a:ext cx="11880000" cy="4690550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  <a:effectLst>
            <a:outerShdw blurRad="448965" dist="38100" dir="16200000" rotWithShape="0">
              <a:prstClr val="black">
                <a:alpha val="2782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1913" dist="50800" dir="5400000" algn="ctr" rotWithShape="0">
                  <a:schemeClr val="tx1">
                    <a:lumMod val="65000"/>
                    <a:lumOff val="35000"/>
                    <a:alpha val="30897"/>
                  </a:scheme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BB2329C-15B6-4777-A902-53A8DE3ED5E0}"/>
              </a:ext>
            </a:extLst>
          </p:cNvPr>
          <p:cNvGrpSpPr/>
          <p:nvPr userDrawn="1"/>
        </p:nvGrpSpPr>
        <p:grpSpPr>
          <a:xfrm>
            <a:off x="512588" y="6209951"/>
            <a:ext cx="11236188" cy="491365"/>
            <a:chOff x="512588" y="6209951"/>
            <a:chExt cx="11236188" cy="49136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9F2FA3E-4A07-449E-9C2D-9F498F6B34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588" y="6356339"/>
              <a:ext cx="3294000" cy="20309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4799206-65E2-4F40-91E4-83BEE3CCC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86776" y="6209951"/>
              <a:ext cx="1962000" cy="49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39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елый блок справа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10" name="Прямоугольник: скругленные верхние углы 9">
            <a:extLst>
              <a:ext uri="{FF2B5EF4-FFF2-40B4-BE49-F238E27FC236}">
                <a16:creationId xmlns:a16="http://schemas.microsoft.com/office/drawing/2014/main" id="{9773D9D5-656C-47BA-B030-8D26B1892EF9}"/>
              </a:ext>
            </a:extLst>
          </p:cNvPr>
          <p:cNvSpPr/>
          <p:nvPr userDrawn="1"/>
        </p:nvSpPr>
        <p:spPr>
          <a:xfrm rot="16200000">
            <a:off x="6983898" y="921235"/>
            <a:ext cx="6129338" cy="4286866"/>
          </a:xfrm>
          <a:prstGeom prst="round2SameRect">
            <a:avLst>
              <a:gd name="adj1" fmla="val 939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0" dist="38100" dir="16200000" algn="ctr" rotWithShape="0">
              <a:schemeClr val="tx1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2E367F-EB7C-4930-A030-1527B2985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16925" y="522296"/>
            <a:ext cx="3259138" cy="5180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64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9FB8DD-E770-4F3E-8290-977D8E750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838" y="0"/>
            <a:ext cx="4656162" cy="61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0B12A3-98BF-4186-9306-F7367966C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5C5A59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5DA254F-F50B-4CA1-B9A5-6214FC1F633F}"/>
              </a:ext>
            </a:extLst>
          </p:cNvPr>
          <p:cNvGrpSpPr/>
          <p:nvPr userDrawn="1"/>
        </p:nvGrpSpPr>
        <p:grpSpPr>
          <a:xfrm>
            <a:off x="512588" y="6209951"/>
            <a:ext cx="11236188" cy="491365"/>
            <a:chOff x="512588" y="6209951"/>
            <a:chExt cx="11236188" cy="49136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4488824-48AB-45FB-88F9-A208216C74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12588" y="6356339"/>
              <a:ext cx="3294000" cy="203099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59F5690-AD4B-402A-B25F-7255C5B236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9786776" y="6209951"/>
              <a:ext cx="1962000" cy="49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074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75" r:id="rId4"/>
    <p:sldLayoutId id="2147483676" r:id="rId5"/>
    <p:sldLayoutId id="2147483678" r:id="rId6"/>
    <p:sldLayoutId id="2147483677" r:id="rId7"/>
    <p:sldLayoutId id="2147483670" r:id="rId8"/>
    <p:sldLayoutId id="2147483679" r:id="rId9"/>
    <p:sldLayoutId id="2147483671" r:id="rId10"/>
    <p:sldLayoutId id="2147483672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9" r:id="rId17"/>
    <p:sldLayoutId id="2147483667" r:id="rId18"/>
    <p:sldLayoutId id="2147483668" r:id="rId19"/>
    <p:sldLayoutId id="2147483682" r:id="rId20"/>
    <p:sldLayoutId id="2147483681" r:id="rId21"/>
    <p:sldLayoutId id="2147483683" r:id="rId22"/>
    <p:sldLayoutId id="2147483684" r:id="rId23"/>
    <p:sldLayoutId id="2147483674" r:id="rId24"/>
    <p:sldLayoutId id="214748367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nferit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E358DA24-89DC-4285-89F3-1E5361EE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36" y="2358037"/>
            <a:ext cx="11010926" cy="1490364"/>
          </a:xfrm>
        </p:spPr>
        <p:txBody>
          <a:bodyPr/>
          <a:lstStyle/>
          <a:p>
            <a:r>
              <a:rPr lang="ru-RU" dirty="0"/>
              <a:t>Купить нельзя арендовать! Dedicated от Софтлайн Мультиоблако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AD9C5DB-369E-41E8-944C-DA16C9967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046" y="5199881"/>
            <a:ext cx="6379569" cy="406985"/>
          </a:xfrm>
        </p:spPr>
        <p:txBody>
          <a:bodyPr/>
          <a:lstStyle/>
          <a:p>
            <a:r>
              <a:rPr lang="ru-RU" dirty="0"/>
              <a:t>Роман Зацепин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EA062FB-9851-4290-A911-0E6526100C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046" y="5598015"/>
            <a:ext cx="6379569" cy="406985"/>
          </a:xfrm>
        </p:spPr>
        <p:txBody>
          <a:bodyPr/>
          <a:lstStyle/>
          <a:p>
            <a:r>
              <a:rPr lang="ru-RU" dirty="0"/>
              <a:t>Менеджер по развитию продуктовой экспертизы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12E1ED-E6FE-440C-9A39-CA6498A474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04" y="612716"/>
            <a:ext cx="1770170" cy="42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7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3A047A6-A661-460D-A1BD-950434300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Оборудование иностранного производства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0F920AB-3B54-4150-9B57-43750A6A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10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FF8A42-5D56-4E2C-BEB9-E3F90C236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69" y="4175523"/>
            <a:ext cx="4619416" cy="17181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D9444C-91A5-45FF-8C26-D68A37EE0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52" y="4347487"/>
            <a:ext cx="5385127" cy="1462627"/>
          </a:xfrm>
          <a:prstGeom prst="rect">
            <a:avLst/>
          </a:prstGeom>
        </p:spPr>
      </p:pic>
      <p:sp>
        <p:nvSpPr>
          <p:cNvPr id="14" name="Текст 7">
            <a:extLst>
              <a:ext uri="{FF2B5EF4-FFF2-40B4-BE49-F238E27FC236}">
                <a16:creationId xmlns:a16="http://schemas.microsoft.com/office/drawing/2014/main" id="{A284C5D5-75A0-43A7-9952-1D0A81A092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337544"/>
            <a:ext cx="5074650" cy="2486624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Выделенные СХД </a:t>
            </a:r>
            <a:r>
              <a:rPr lang="en-US" sz="1700" dirty="0"/>
              <a:t>HP MSA 2040/2050/2060</a:t>
            </a:r>
            <a:r>
              <a:rPr lang="ru-RU" sz="1700" dirty="0"/>
              <a:t>, </a:t>
            </a:r>
            <a:r>
              <a:rPr lang="en-US" sz="1700" dirty="0"/>
              <a:t>3PAR 7440/8</a:t>
            </a:r>
            <a:r>
              <a:rPr lang="ru-RU" sz="1700" dirty="0"/>
              <a:t>200/8440/8450 в т.ч. в четырёх контроллерном исполнении</a:t>
            </a:r>
            <a:endParaRPr lang="en-US" sz="1700" dirty="0"/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Серверы </a:t>
            </a:r>
            <a:r>
              <a:rPr lang="en-US" sz="1700" dirty="0"/>
              <a:t>Dell PowerEdge R440</a:t>
            </a:r>
            <a:r>
              <a:rPr lang="ru-RU" sz="1700" dirty="0"/>
              <a:t>, </a:t>
            </a:r>
            <a:r>
              <a:rPr lang="en-US" sz="1700" dirty="0"/>
              <a:t>R730, R740</a:t>
            </a:r>
            <a:endParaRPr lang="ru-RU" sz="1700" dirty="0"/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Серверы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HP DL360/380/580 Gen9/Gen10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и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blade-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серверы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 BL460c Gen9</a:t>
            </a:r>
            <a:endParaRPr lang="en-US" sz="17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0FF8B40-6470-4E9C-85D7-1B366DB28641}"/>
              </a:ext>
            </a:extLst>
          </p:cNvPr>
          <p:cNvSpPr/>
          <p:nvPr/>
        </p:nvSpPr>
        <p:spPr>
          <a:xfrm>
            <a:off x="6046838" y="1310004"/>
            <a:ext cx="5686797" cy="211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dirty="0"/>
              <a:t>Коммутационное оборудование </a:t>
            </a:r>
            <a:r>
              <a:rPr lang="en-US" dirty="0"/>
              <a:t>Cisco</a:t>
            </a:r>
            <a:r>
              <a:rPr lang="ru-RU" dirty="0"/>
              <a:t> и </a:t>
            </a:r>
            <a:r>
              <a:rPr lang="en-US" dirty="0"/>
              <a:t>Brocade</a:t>
            </a:r>
            <a:r>
              <a:rPr lang="ru-RU" dirty="0"/>
              <a:t>: от 3750-</a:t>
            </a:r>
            <a:r>
              <a:rPr lang="en-US" dirty="0"/>
              <a:t>X</a:t>
            </a:r>
            <a:r>
              <a:rPr lang="ru-RU" dirty="0"/>
              <a:t> и </a:t>
            </a:r>
            <a:r>
              <a:rPr lang="en-US" dirty="0"/>
              <a:t>Nexus 5548 </a:t>
            </a:r>
            <a:r>
              <a:rPr lang="ru-RU" dirty="0"/>
              <a:t>до коммутаторов ядра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dirty="0"/>
              <a:t>Индивидуальные конфигурации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dirty="0"/>
              <a:t>Всё оборудование в наличии на складе со сроками поставки 1-2 недели</a:t>
            </a:r>
          </a:p>
        </p:txBody>
      </p:sp>
    </p:spTree>
    <p:extLst>
      <p:ext uri="{BB962C8B-B14F-4D97-AF65-F5344CB8AC3E}">
        <p14:creationId xmlns:p14="http://schemas.microsoft.com/office/powerpoint/2010/main" val="2428645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F0281-F21B-4A7B-9DA6-1EEF6DBDE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652561"/>
            <a:ext cx="11258449" cy="510977"/>
          </a:xfrm>
        </p:spPr>
        <p:txBody>
          <a:bodyPr/>
          <a:lstStyle/>
          <a:p>
            <a:r>
              <a:rPr lang="ru-RU" dirty="0"/>
              <a:t>Техническая и гарантийная </a:t>
            </a:r>
            <a:br>
              <a:rPr lang="ru-RU" dirty="0"/>
            </a:br>
            <a:r>
              <a:rPr lang="ru-RU" dirty="0"/>
              <a:t>поддержка оборудования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B8674E0-F848-4DD4-94F9-AAC8105C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11</a:t>
            </a:fld>
            <a:endParaRPr lang="ru-RU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2770E341-80BC-4113-8392-450B66897B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353920"/>
            <a:ext cx="6155573" cy="4775418"/>
          </a:xfrm>
        </p:spPr>
        <p:txBody>
          <a:bodyPr/>
          <a:lstStyle/>
          <a:p>
            <a:pPr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Всё предоставляемое оборудование имеет поддержку вне зависимости от места расположения: в ЦОД</a:t>
            </a:r>
            <a:r>
              <a:rPr lang="en-US" sz="1700" dirty="0"/>
              <a:t>,</a:t>
            </a:r>
            <a:r>
              <a:rPr lang="ru-RU" sz="1700" dirty="0"/>
              <a:t> на площадке в Москве или в регионах</a:t>
            </a:r>
          </a:p>
          <a:p>
            <a:pPr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На оборудование иностранного производства распространяется гарантия от Софтлайн </a:t>
            </a:r>
            <a:r>
              <a:rPr lang="en-US" sz="1700" dirty="0"/>
              <a:t>2BD</a:t>
            </a:r>
            <a:r>
              <a:rPr lang="ru-RU" sz="1700" dirty="0"/>
              <a:t> (кроме </a:t>
            </a:r>
            <a:r>
              <a:rPr lang="en-US" sz="1700" dirty="0"/>
              <a:t>Dell)</a:t>
            </a:r>
            <a:endParaRPr lang="ru-RU" sz="1700" dirty="0"/>
          </a:p>
          <a:p>
            <a:pPr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В регионах гарантийная поддержка на серверы Инферит осуществляется на базе Сети Компьютерных Клиник</a:t>
            </a:r>
          </a:p>
          <a:p>
            <a:pPr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Возможна отправка комплектующих для самостоятельной замены, если потребуется</a:t>
            </a:r>
          </a:p>
          <a:p>
            <a:pPr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Есть возможность приобретения выделенной технической поддержки с </a:t>
            </a:r>
            <a:r>
              <a:rPr lang="en-US" sz="1700" dirty="0"/>
              <a:t>SLA </a:t>
            </a:r>
            <a:r>
              <a:rPr lang="ru-RU" sz="1700" dirty="0"/>
              <a:t>на решение инцидента, выездом инженера на площадку и выделенным ЗИП в режимах 24/7 или 8/5</a:t>
            </a:r>
          </a:p>
          <a:p>
            <a:pPr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Базовая техническая поддержка доступна 24/7/365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endParaRPr lang="ru-RU" sz="1700" dirty="0"/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endParaRPr lang="ru-RU" sz="1700" dirty="0"/>
          </a:p>
          <a:p>
            <a:pPr>
              <a:buFont typeface="Arial" panose="020B0604020202020204" pitchFamily="34" charset="0"/>
              <a:buChar char="•"/>
            </a:pPr>
            <a:endParaRPr lang="ru-RU" sz="1700" dirty="0"/>
          </a:p>
          <a:p>
            <a:pPr>
              <a:buFont typeface="Arial" panose="020B0604020202020204" pitchFamily="34" charset="0"/>
              <a:buChar char="•"/>
            </a:pPr>
            <a:endParaRPr lang="ru-RU" sz="17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6EF6BE-A883-4694-AAE5-4B6740B2D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98" y="0"/>
            <a:ext cx="4648201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71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3A047A6-A661-460D-A1BD-950434300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439518"/>
            <a:ext cx="11258449" cy="510977"/>
          </a:xfrm>
        </p:spPr>
        <p:txBody>
          <a:bodyPr/>
          <a:lstStyle/>
          <a:p>
            <a:r>
              <a:rPr lang="ru-RU" dirty="0"/>
              <a:t>Базовый ЦОД услуги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0F920AB-3B54-4150-9B57-43750A6A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12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CF9BDE-1091-40F5-98FD-A84C2B72A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132087"/>
            <a:ext cx="6155573" cy="4775418"/>
          </a:xfrm>
        </p:spPr>
        <p:txBody>
          <a:bodyPr/>
          <a:lstStyle/>
          <a:p>
            <a:pPr marL="0" indent="0">
              <a:buNone/>
            </a:pPr>
            <a:r>
              <a:rPr lang="ru-RU" sz="1700" dirty="0"/>
              <a:t>Услуга </a:t>
            </a:r>
            <a:r>
              <a:rPr lang="en-US" sz="1700" dirty="0"/>
              <a:t>Dedicated </a:t>
            </a:r>
            <a:r>
              <a:rPr lang="ru-RU" sz="1700" dirty="0"/>
              <a:t>оказывается на базе северного кампуса ЦОД</a:t>
            </a:r>
            <a:r>
              <a:rPr lang="en-US" sz="1700" dirty="0"/>
              <a:t> Ixcellerate</a:t>
            </a:r>
            <a:r>
              <a:rPr lang="ru-RU" sz="1700" dirty="0"/>
              <a:t> – г. Москва, Алтуфьевское Шоссе 33Г</a:t>
            </a:r>
          </a:p>
          <a:p>
            <a:pPr marL="0" indent="0">
              <a:buNone/>
            </a:pPr>
            <a:endParaRPr lang="ru-RU" sz="1700" dirty="0"/>
          </a:p>
          <a:p>
            <a:pPr marL="0" indent="0">
              <a:buNone/>
            </a:pPr>
            <a:r>
              <a:rPr lang="ru-RU" sz="1700" dirty="0"/>
              <a:t>ЦОД </a:t>
            </a:r>
            <a:r>
              <a:rPr lang="en-US" sz="1700" dirty="0"/>
              <a:t>Ixcellerate – </a:t>
            </a:r>
            <a:r>
              <a:rPr lang="ru-RU" sz="1700" dirty="0"/>
              <a:t>коммерческий ЦОД с подтверждёнными сертификациями </a:t>
            </a:r>
            <a:r>
              <a:rPr lang="en-US" sz="1700" dirty="0"/>
              <a:t>TIER III</a:t>
            </a:r>
            <a:endParaRPr lang="ru-RU" sz="1700" dirty="0"/>
          </a:p>
          <a:p>
            <a:pPr marL="0" indent="0">
              <a:buNone/>
            </a:pPr>
            <a:endParaRPr lang="ru-RU" sz="1700" dirty="0"/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Соответствует требованиям </a:t>
            </a:r>
            <a:r>
              <a:rPr lang="en-US" sz="1700" dirty="0"/>
              <a:t>IBM level 3</a:t>
            </a:r>
            <a:r>
              <a:rPr lang="ru-RU" sz="1700" dirty="0"/>
              <a:t>, </a:t>
            </a:r>
            <a:r>
              <a:rPr lang="en-US" sz="1700" dirty="0"/>
              <a:t>PCI DSS, ISO 9001</a:t>
            </a:r>
            <a:r>
              <a:rPr lang="ru-RU" sz="1700" dirty="0"/>
              <a:t>:2015, 45001:2018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~</a:t>
            </a:r>
            <a:r>
              <a:rPr lang="ru-RU" sz="1700" dirty="0"/>
              <a:t>6000 + стоек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Проектная мощность 64 МВт, два энергетических луча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Независимые промышленные ИБП и ДГУ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Различные оптоволоконные точки входа 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50+ операторов связи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Охраняемый внешний периметр, пропускной режим в здании, запираемые стойки, видеонаблюдение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endParaRPr lang="ru-RU" sz="1700" dirty="0"/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endParaRPr lang="ru-RU" sz="1700" dirty="0"/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endParaRPr lang="ru-RU" sz="1700" dirty="0"/>
          </a:p>
          <a:p>
            <a:pPr>
              <a:buFont typeface="Arial" panose="020B0604020202020204" pitchFamily="34" charset="0"/>
              <a:buChar char="•"/>
            </a:pPr>
            <a:endParaRPr lang="ru-RU" sz="1700" dirty="0"/>
          </a:p>
          <a:p>
            <a:pPr>
              <a:buFont typeface="Arial" panose="020B0604020202020204" pitchFamily="34" charset="0"/>
              <a:buChar char="•"/>
            </a:pPr>
            <a:endParaRPr lang="ru-RU" sz="17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F2BDD4-3375-44BE-93AD-23C90B4D9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00" y="0"/>
            <a:ext cx="4660900" cy="61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86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dern Ecological BioPrint Meat Factory Conveyor System for ReadyMade Beef Hamburger Cutlets AI">
            <a:extLst>
              <a:ext uri="{FF2B5EF4-FFF2-40B4-BE49-F238E27FC236}">
                <a16:creationId xmlns:a16="http://schemas.microsoft.com/office/drawing/2014/main" id="{A21A29F6-755A-4D8D-AD5D-FA6B0D775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4" r="16502"/>
          <a:stretch/>
        </p:blipFill>
        <p:spPr bwMode="auto">
          <a:xfrm>
            <a:off x="-12700" y="-6223"/>
            <a:ext cx="4660900" cy="61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7801" y="488112"/>
            <a:ext cx="6558262" cy="510977"/>
          </a:xfrm>
        </p:spPr>
        <p:txBody>
          <a:bodyPr anchor="t"/>
          <a:lstStyle/>
          <a:p>
            <a:r>
              <a:rPr lang="ru-RU" dirty="0"/>
              <a:t>ООО Торговый дом</a:t>
            </a:r>
            <a:br>
              <a:rPr lang="ru-RU" dirty="0"/>
            </a:br>
            <a:r>
              <a:rPr lang="ru-RU" dirty="0"/>
              <a:t>«Торговая площадь»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13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5114062" y="1882423"/>
            <a:ext cx="6200569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Отрасль: </a:t>
            </a:r>
            <a:r>
              <a:rPr lang="ru-RU" sz="1700" dirty="0"/>
              <a:t>пищевое производство, </a:t>
            </a:r>
            <a:r>
              <a:rPr lang="ru-RU" sz="1700" dirty="0" err="1"/>
              <a:t>мясопереработка</a:t>
            </a:r>
            <a:endParaRPr lang="ru-RU" sz="1700" dirty="0"/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Задача: </a:t>
            </a:r>
            <a:r>
              <a:rPr lang="ru-RU" sz="1700" dirty="0"/>
              <a:t>оперативное наращивание серверных мощностей  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Как Dedicated решил задачу: </a:t>
            </a:r>
            <a:r>
              <a:rPr lang="ru-RU" sz="1700" dirty="0"/>
              <a:t>Softline в кратчайшие сроки предоставил необходимое оборудование заказчику                    по модели Dedicated, что позволило избежать капитальных затрат, заказчик получил техническую поддержку 24/7                  и возможность замены вышедшего из строя оборудования за счет провайдера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Итог: </a:t>
            </a:r>
            <a:r>
              <a:rPr lang="ru-RU" sz="1700" dirty="0"/>
              <a:t>руководство заказчика быстро реализовало точку роста бизнеса за счет внедрения новой учетной системы, систем управления инфраструктурой и развития мобильной торговли на арендованном серверном оборудовании                   с минимальными финансовыми вложениями </a:t>
            </a:r>
          </a:p>
        </p:txBody>
      </p:sp>
    </p:spTree>
    <p:extLst>
      <p:ext uri="{BB962C8B-B14F-4D97-AF65-F5344CB8AC3E}">
        <p14:creationId xmlns:p14="http://schemas.microsoft.com/office/powerpoint/2010/main" val="207467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nnovative and futuristic classroom for students">
            <a:extLst>
              <a:ext uri="{FF2B5EF4-FFF2-40B4-BE49-F238E27FC236}">
                <a16:creationId xmlns:a16="http://schemas.microsoft.com/office/drawing/2014/main" id="{BB2F192F-E29F-471E-999A-33E28D1D2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r="8037"/>
          <a:stretch/>
        </p:blipFill>
        <p:spPr bwMode="auto">
          <a:xfrm>
            <a:off x="-8546" y="-9520"/>
            <a:ext cx="4659677" cy="61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7801" y="488112"/>
            <a:ext cx="6558262" cy="510977"/>
          </a:xfrm>
        </p:spPr>
        <p:txBody>
          <a:bodyPr anchor="t"/>
          <a:lstStyle/>
          <a:p>
            <a:r>
              <a:rPr lang="ru-RU" dirty="0" err="1"/>
              <a:t>Кортеос</a:t>
            </a:r>
            <a:r>
              <a:rPr lang="ru-RU" dirty="0"/>
              <a:t> – разработчик</a:t>
            </a:r>
            <a:br>
              <a:rPr lang="ru-RU" dirty="0"/>
            </a:br>
            <a:r>
              <a:rPr lang="ru-RU" dirty="0"/>
              <a:t>ПО </a:t>
            </a:r>
            <a:r>
              <a:rPr lang="en-US" dirty="0" err="1"/>
              <a:t>Corteos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14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5114062" y="1882423"/>
            <a:ext cx="6200569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Отрасль: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IT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, разработка ПО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Задача: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комплексная модернизация серверного оборудования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Как Dedicated решил задачу: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модель аренды серверов оказалась наиболее приемлемой благодаря профессиональной технической поддержке, возможности гибкого масштабирования ресурсов и сокращения                      ИТ-расходов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Итог: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бизнес заказчика растет год к году на 30-35%, аппаратные мощности, благодаря Dedicated, всегда соответствуют росту; постоянная работа с большим массивом данных, но заказчику больше не нужно формировать собственный резерв оборудования, за него это сделает Softline в режиме 24/7</a:t>
            </a:r>
          </a:p>
        </p:txBody>
      </p:sp>
    </p:spTree>
    <p:extLst>
      <p:ext uri="{BB962C8B-B14F-4D97-AF65-F5344CB8AC3E}">
        <p14:creationId xmlns:p14="http://schemas.microsoft.com/office/powerpoint/2010/main" val="429132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7801" y="605343"/>
            <a:ext cx="6558262" cy="510977"/>
          </a:xfrm>
        </p:spPr>
        <p:txBody>
          <a:bodyPr anchor="t"/>
          <a:lstStyle/>
          <a:p>
            <a:r>
              <a:rPr lang="ru-RU" dirty="0"/>
              <a:t>Автобизнес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15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5117801" y="1849811"/>
            <a:ext cx="6200569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Отрасль: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аренда и лизинг автомобилей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Задача: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создание буферной зоны в инфраструктуре заказчика под миграцию в облако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Как Dedicated решил задачу: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Softline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в течение полутора недель предоставил сервер с предварительно установленной и настроенной ОС и коммутатор с проведением инсталляционных работ и первичной настройкой оборудования на площадке заказчика 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Итог: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предоставленное оборудование помогло обеспечить  миграцию инфраструктуры в облако с соблюдением корпоративных политик безопасности без влияния на бизнес-процессы компании и позволило избежать затрат на покупку невостребованного в дальнейшем оборудования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93F56F-4BC2-4DC2-B4BD-6419B6EA0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8355" cy="613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64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7801" y="605343"/>
            <a:ext cx="6558262" cy="510977"/>
          </a:xfrm>
        </p:spPr>
        <p:txBody>
          <a:bodyPr anchor="t"/>
          <a:lstStyle/>
          <a:p>
            <a:r>
              <a:rPr lang="ru-RU" dirty="0"/>
              <a:t>Дистрибьютор напитков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16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5117801" y="1832055"/>
            <a:ext cx="6200569" cy="405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Отрасль: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Дистрибуция и импорт напитков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Задача: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централизация инфраструктуры на базе стороннего ЦОД 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Как Dedicated решил задачу: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в</a:t>
            </a:r>
            <a:r>
              <a:rPr lang="ru-RU" sz="1700" b="1" dirty="0">
                <a:solidFill>
                  <a:srgbClr val="2396D3"/>
                </a:solidFill>
              </a:rPr>
              <a:t>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ЦОД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TIER III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в Москве был выделен пул серверного оборудования с технической поддержкой 24/7, обеспечив необходимое удобство и полный контроль над ресурсами без использования облачных решений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Итог: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решение</a:t>
            </a:r>
            <a:r>
              <a:rPr lang="ru-RU" sz="1700" b="1" dirty="0">
                <a:solidFill>
                  <a:srgbClr val="2396D3"/>
                </a:solidFill>
              </a:rPr>
              <a:t>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позволило заказчику достичь высокой степени управляемости и безопасности данных, улучшив при этом общую операционную эффективность и избежав капитальных затрат на оборудование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endParaRPr lang="ru-RU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853660-347D-4860-8A2F-F660FAD02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654398" cy="613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67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7801" y="605343"/>
            <a:ext cx="6558262" cy="510977"/>
          </a:xfrm>
        </p:spPr>
        <p:txBody>
          <a:bodyPr anchor="t"/>
          <a:lstStyle/>
          <a:p>
            <a:r>
              <a:rPr lang="ru-RU" dirty="0"/>
              <a:t>Завод по производству упаковки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17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5117801" y="1849810"/>
            <a:ext cx="6200569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Отрасль: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производство упаковки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Задача: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миграция на новые ресурсы с сохранением инфраструктуры на ПО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MS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Как Dedicated решил задачу:</a:t>
            </a:r>
            <a:r>
              <a:rPr lang="en-US" sz="1700" b="1" dirty="0">
                <a:solidFill>
                  <a:srgbClr val="2396D3"/>
                </a:solidFill>
              </a:rPr>
              <a:t>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на площадку заказчика в регион были доставлены серверы, проведена активация лицензий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Windows Server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и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 SQL Server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, что предоставило заказчику гибкость в управлении ресурсами и масштабировании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Итог: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заказчик продолжил работу на привычном инфраструктурном ПО и новых производительных серверах, обеспечивающих бесперебойную работу критически важных приложений, соблюдая требования к лицензированию и продолжая наращивать объёмы бизнеса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3D11FC-9C03-46BC-B6BC-EB3960F64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54398" cy="613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64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7801" y="605343"/>
            <a:ext cx="6558262" cy="510977"/>
          </a:xfrm>
        </p:spPr>
        <p:txBody>
          <a:bodyPr anchor="t"/>
          <a:lstStyle/>
          <a:p>
            <a:r>
              <a:rPr lang="ru-RU" dirty="0"/>
              <a:t>Газовая промышленность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18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5117801" y="1805422"/>
            <a:ext cx="6200569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Отрасль: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газовая промышленность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Задача: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миграция баз данных через буферный сервер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Как Dedicated решил задачу: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сервер был предоставлен на региональную площадку заказчика на три месяца для осуществления промежуточной миграции баз данных на новую группу серверов, которая была заказана ранее, но имеет длительные сроки поставки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Итог: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заказчик осуществляет миграцию баз данных в фоновом режиме, что позволяет исключить влияние на текущие рабочие процессы компании и дожидаться приезда продуктивных серверов в рабочем порядке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74DBD1-B007-4DAB-BF12-C4C6E9C84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50231" cy="613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90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7801" y="605343"/>
            <a:ext cx="6558262" cy="510977"/>
          </a:xfrm>
        </p:spPr>
        <p:txBody>
          <a:bodyPr anchor="t"/>
          <a:lstStyle/>
          <a:p>
            <a:r>
              <a:rPr lang="ru-RU" dirty="0"/>
              <a:t>Завод по производству резиновых изделий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19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5117801" y="1805422"/>
            <a:ext cx="6200569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Отрасль: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производство резиновых изделий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Задача: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наращивание мощностей под 1С и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MS SQL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при отсутствии выделенного бюджета под задачу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Как Dedicated решил задачу: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в короткие сроки на площадку заказчика был предоставлен производительный сервер с высокочастотными процессорами и большим объёмом оперативной памяти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Итог: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бизнес заказчика продолжает уверенности расти, а быстро предоставленный мощный сервер решил поставленные перед заказчиком задачи и, по прошествии полугода аренды, был выкуплен заказчиком и перешёл в собственность. При этом, условия поддержки на сервер были сохранены и заказчик продолжил пользоваться преимуществами гарантийной поддержки производителя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CD604F-85FC-4F5D-BBCD-5334B17C5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"/>
            <a:ext cx="4650231" cy="613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79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9BBFE3-8A52-49B9-B93D-EC28F2464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838" y="0"/>
            <a:ext cx="4656162" cy="61293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35838" y="0"/>
            <a:ext cx="4646064" cy="6129338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65784E9A-18E6-48E4-A904-6AD2AF625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11258448" cy="510977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Dedicated</a:t>
            </a:r>
            <a:r>
              <a:rPr lang="en-US" dirty="0"/>
              <a:t> Infrastructure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2</a:t>
            </a:fld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440437" y="2343809"/>
            <a:ext cx="6537412" cy="273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Аренда от одного месяца, доступен выкуп оборудования                                          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В аренду доступны серверы, СХД, коммутационное оборудование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Гибкое масштабирование – возможность изменять выбранную конфигурацию в процессе эксплуатации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Бесплатный безлимитный интернет-канал, выделенный канал для менеджмента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SLA 99,9%, мониторинг и обслуживание оборудования инженерами </a:t>
            </a:r>
            <a:r>
              <a:rPr lang="ru-RU" sz="1400" dirty="0" err="1"/>
              <a:t>Софтлайн</a:t>
            </a:r>
            <a:endParaRPr lang="ru-RU" sz="1400" dirty="0"/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Удалённое управление оборудованием по IPMI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AD420-144B-4C7B-B73C-094F07B94AB2}"/>
              </a:ext>
            </a:extLst>
          </p:cNvPr>
          <p:cNvSpPr txBox="1"/>
          <p:nvPr/>
        </p:nvSpPr>
        <p:spPr>
          <a:xfrm>
            <a:off x="417614" y="1182848"/>
            <a:ext cx="629291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+mj-lt"/>
              </a:rPr>
              <a:t>Dedicated – это предоставление физического серверного оборудования в аренду с возможностью размещения</a:t>
            </a:r>
          </a:p>
          <a:p>
            <a:r>
              <a:rPr lang="ru-RU" sz="1700" dirty="0">
                <a:latin typeface="+mj-lt"/>
              </a:rPr>
              <a:t>в ЦОД Софтлайн или на территории Вашей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994262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7801" y="605343"/>
            <a:ext cx="6558262" cy="510977"/>
          </a:xfrm>
        </p:spPr>
        <p:txBody>
          <a:bodyPr anchor="t"/>
          <a:lstStyle/>
          <a:p>
            <a:r>
              <a:rPr lang="ru-RU" dirty="0"/>
              <a:t>Росводоканал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20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5117801" y="1805422"/>
            <a:ext cx="6200569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Отрасль: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водоснабжение и водоотведение 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Задача: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для успешного функционирования таких сервисов, как 1С и системы биллинга, требовались выделенные мощности в рамках предоставлений комплексной гибридной инфраструктуры 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Как Dedicated решил задачу: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заказчику были предложены надёжные серверы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Dell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в комплексе с облачными услугами и выделенным масштабируемым хранилищем </a:t>
            </a:r>
          </a:p>
          <a:p>
            <a:pPr>
              <a:spcBef>
                <a:spcPts val="1100"/>
              </a:spcBef>
              <a:buClr>
                <a:srgbClr val="2396D3"/>
              </a:buClr>
            </a:pPr>
            <a:r>
              <a:rPr lang="ru-RU" sz="1700" b="1" dirty="0">
                <a:solidFill>
                  <a:srgbClr val="2396D3"/>
                </a:solidFill>
              </a:rPr>
              <a:t>Итог: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использование выделенных серверов в рамках услуги Dedicated помогает компании наладить стабильную работу критически важных сервисов, а комплексный подход и предоставление инфраструктуры по гибкому гибридному сценарию позволяет заказчику обеспечивать стабильную работу сервисов компании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359069-C9BB-41A6-916C-220B7FAEC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50230" cy="613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20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3A047A6-A661-460D-A1BD-950434300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439518"/>
            <a:ext cx="11258449" cy="510977"/>
          </a:xfrm>
        </p:spPr>
        <p:txBody>
          <a:bodyPr/>
          <a:lstStyle/>
          <a:p>
            <a:r>
              <a:rPr lang="ru-RU" dirty="0"/>
              <a:t>Резюмируем сценарии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0F920AB-3B54-4150-9B57-43750A6A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21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CF9BDE-1091-40F5-98FD-A84C2B72A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070708"/>
            <a:ext cx="6417522" cy="4922484"/>
          </a:xfrm>
        </p:spPr>
        <p:txBody>
          <a:bodyPr/>
          <a:lstStyle/>
          <a:p>
            <a:pPr>
              <a:spcBef>
                <a:spcPts val="1100"/>
              </a:spcBef>
              <a:buClr>
                <a:srgbClr val="2396D3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Нет собственных серверных мощностей</a:t>
            </a:r>
            <a:r>
              <a:rPr lang="en-US" sz="1700" dirty="0"/>
              <a:t> </a:t>
            </a:r>
            <a:r>
              <a:rPr lang="ru-RU" sz="1700" dirty="0"/>
              <a:t>под краткосрочные, временные проекты или тестирование</a:t>
            </a:r>
          </a:p>
          <a:p>
            <a:pPr>
              <a:spcBef>
                <a:spcPts val="1100"/>
              </a:spcBef>
              <a:buClr>
                <a:srgbClr val="2396D3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Недостаточен бюджет на приобретение оборудования или есть требование по переводу расходов на </a:t>
            </a:r>
            <a:r>
              <a:rPr lang="en-US" sz="1700" dirty="0"/>
              <a:t>IT</a:t>
            </a:r>
            <a:r>
              <a:rPr lang="ru-RU" sz="1700" dirty="0"/>
              <a:t> в </a:t>
            </a:r>
            <a:r>
              <a:rPr lang="en-US" sz="1700" dirty="0"/>
              <a:t>OPEX</a:t>
            </a:r>
          </a:p>
          <a:p>
            <a:pPr>
              <a:spcBef>
                <a:spcPts val="1100"/>
              </a:spcBef>
              <a:buClr>
                <a:srgbClr val="2396D3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Нет собственных ЦОД или нет возможности обеспечения SLA на собственной площадке</a:t>
            </a:r>
          </a:p>
          <a:p>
            <a:pPr>
              <a:spcBef>
                <a:spcPts val="1100"/>
              </a:spcBef>
              <a:buClr>
                <a:srgbClr val="2396D3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Есть необходимость хранения и обработки данных за пределами локальных площадок</a:t>
            </a:r>
          </a:p>
          <a:p>
            <a:pPr>
              <a:spcBef>
                <a:spcPts val="1100"/>
              </a:spcBef>
              <a:buClr>
                <a:srgbClr val="2396D3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Необходимо оперативно нарастить серверные мощности без длительного ожидания отгрузки оборудования</a:t>
            </a:r>
          </a:p>
          <a:p>
            <a:pPr>
              <a:spcBef>
                <a:spcPts val="1100"/>
              </a:spcBef>
              <a:buClr>
                <a:srgbClr val="2396D3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Есть в планах централизация инфраструктуры, в т.ч. с использованием продуктов </a:t>
            </a:r>
            <a:r>
              <a:rPr lang="en-US" sz="1700" dirty="0"/>
              <a:t>MS</a:t>
            </a:r>
            <a:endParaRPr lang="ru-RU" sz="1700" dirty="0"/>
          </a:p>
          <a:p>
            <a:pPr>
              <a:spcBef>
                <a:spcPts val="1100"/>
              </a:spcBef>
              <a:buClr>
                <a:srgbClr val="2396D3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Необходимы буферные мощности под миграцию в облако/на новую инфраструктуру</a:t>
            </a:r>
          </a:p>
          <a:p>
            <a:pPr>
              <a:spcBef>
                <a:spcPts val="1100"/>
              </a:spcBef>
              <a:buClr>
                <a:srgbClr val="2396D3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Требуется повысить производительность текущей </a:t>
            </a:r>
            <a:r>
              <a:rPr lang="en-US" sz="1700" dirty="0"/>
              <a:t>IT</a:t>
            </a:r>
            <a:r>
              <a:rPr lang="ru-RU" sz="1700" dirty="0"/>
              <a:t>-инфраструктуры, в особенности серверов под </a:t>
            </a:r>
            <a:r>
              <a:rPr lang="en-US" sz="1700" dirty="0"/>
              <a:t>1C/ERP/</a:t>
            </a:r>
            <a:r>
              <a:rPr lang="ru-RU" sz="1700" dirty="0"/>
              <a:t>БД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endParaRPr lang="ru-RU" sz="1700" dirty="0"/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endParaRPr lang="ru-RU" sz="1700" dirty="0"/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endParaRPr lang="ru-RU" sz="1700" dirty="0"/>
          </a:p>
          <a:p>
            <a:pPr>
              <a:buFont typeface="Arial" panose="020B0604020202020204" pitchFamily="34" charset="0"/>
              <a:buChar char="•"/>
            </a:pPr>
            <a:endParaRPr lang="ru-RU" sz="1700" dirty="0"/>
          </a:p>
          <a:p>
            <a:pPr>
              <a:buFont typeface="Arial" panose="020B0604020202020204" pitchFamily="34" charset="0"/>
              <a:buChar char="•"/>
            </a:pPr>
            <a:endParaRPr lang="ru-RU" sz="17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DF78E1-31E6-408D-B5A4-FC698F22E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69" r="37326"/>
          <a:stretch/>
        </p:blipFill>
        <p:spPr>
          <a:xfrm>
            <a:off x="7543798" y="0"/>
            <a:ext cx="4648201" cy="61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23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9BBFE3-8A52-49B9-B93D-EC28F2464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838" y="0"/>
            <a:ext cx="4656162" cy="61293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45936" y="0"/>
            <a:ext cx="4646064" cy="6129338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65784E9A-18E6-48E4-A904-6AD2AF625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476575"/>
            <a:ext cx="6239559" cy="510977"/>
          </a:xfrm>
        </p:spPr>
        <p:txBody>
          <a:bodyPr anchor="t"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Первые шаги к услуге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22</a:t>
            </a:fld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462140" y="1125404"/>
            <a:ext cx="6524243" cy="514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100"/>
              </a:spcBef>
              <a:buClr>
                <a:srgbClr val="2396D3"/>
              </a:buClr>
              <a:buFont typeface="+mj-lt"/>
              <a:buAutoNum type="arabicPeriod"/>
            </a:pPr>
            <a:r>
              <a:rPr lang="ru-RU" sz="1700" dirty="0"/>
              <a:t>Определите целевые конфигурации серверов, СХД и коммутационного оборудования или заполните анкету</a:t>
            </a:r>
          </a:p>
          <a:p>
            <a:pPr marL="342900" indent="-342900">
              <a:spcBef>
                <a:spcPts val="1100"/>
              </a:spcBef>
              <a:buClr>
                <a:srgbClr val="2396D3"/>
              </a:buClr>
              <a:buFont typeface="+mj-lt"/>
              <a:buAutoNum type="arabicPeriod"/>
            </a:pPr>
            <a:r>
              <a:rPr lang="ru-RU" sz="1700" dirty="0"/>
              <a:t>Выберите тип размещения: в ЦОД Софтлайн                                   или на локальной площадке</a:t>
            </a:r>
          </a:p>
          <a:p>
            <a:pPr marL="342900" indent="-342900">
              <a:spcBef>
                <a:spcPts val="1100"/>
              </a:spcBef>
              <a:buClr>
                <a:srgbClr val="2396D3"/>
              </a:buClr>
              <a:buFont typeface="+mj-lt"/>
              <a:buAutoNum type="arabicPeriod"/>
            </a:pPr>
            <a:r>
              <a:rPr lang="ru-RU" sz="1700" dirty="0"/>
              <a:t>Оцените полученное коммерческое предложение                              и проверьте целевые конфигурации</a:t>
            </a:r>
          </a:p>
          <a:p>
            <a:pPr marL="342900" indent="-342900">
              <a:spcBef>
                <a:spcPts val="1100"/>
              </a:spcBef>
              <a:buClr>
                <a:srgbClr val="2396D3"/>
              </a:buClr>
              <a:buFont typeface="+mj-lt"/>
              <a:buAutoNum type="arabicPeriod"/>
            </a:pPr>
            <a:r>
              <a:rPr lang="ru-RU" sz="1700" dirty="0"/>
              <a:t>Если планируете брать серверы Инферит – возьмите </a:t>
            </a:r>
            <a:r>
              <a:rPr lang="ru-RU" sz="1700" dirty="0" err="1"/>
              <a:t>демо</a:t>
            </a:r>
            <a:r>
              <a:rPr lang="ru-RU" sz="1700" dirty="0"/>
              <a:t> с удалённым подключением или протестируйте сервер на собственной площадке</a:t>
            </a:r>
          </a:p>
          <a:p>
            <a:pPr marL="342900" indent="-342900">
              <a:spcBef>
                <a:spcPts val="1100"/>
              </a:spcBef>
              <a:buClr>
                <a:srgbClr val="2396D3"/>
              </a:buClr>
              <a:buFont typeface="+mj-lt"/>
              <a:buAutoNum type="arabicPeriod"/>
            </a:pPr>
            <a:r>
              <a:rPr lang="ru-RU" sz="1700" dirty="0"/>
              <a:t>Спланируйте миграцию сервисов или доверьте                   миграцию архитекторам и инженерам </a:t>
            </a:r>
            <a:r>
              <a:rPr lang="ru-RU" sz="1700" dirty="0" err="1"/>
              <a:t>Софтлайн</a:t>
            </a:r>
            <a:endParaRPr lang="ru-RU" sz="1700" dirty="0"/>
          </a:p>
          <a:p>
            <a:pPr marL="342900" indent="-342900">
              <a:spcBef>
                <a:spcPts val="1100"/>
              </a:spcBef>
              <a:buClr>
                <a:srgbClr val="2396D3"/>
              </a:buClr>
              <a:buFont typeface="+mj-lt"/>
              <a:buAutoNum type="arabicPeriod"/>
            </a:pPr>
            <a:r>
              <a:rPr lang="ru-RU" sz="1700" dirty="0"/>
              <a:t>Выберите дополнительные услуги, если необходимо</a:t>
            </a:r>
          </a:p>
          <a:p>
            <a:pPr marL="342900" indent="-342900">
              <a:spcBef>
                <a:spcPts val="1100"/>
              </a:spcBef>
              <a:buClr>
                <a:srgbClr val="2396D3"/>
              </a:buClr>
              <a:buFont typeface="+mj-lt"/>
              <a:buAutoNum type="arabicPeriod"/>
            </a:pPr>
            <a:r>
              <a:rPr lang="ru-RU" sz="1700" dirty="0"/>
              <a:t>Подпишите договор (обязателен) и NDA (опция)</a:t>
            </a:r>
          </a:p>
          <a:p>
            <a:pPr marL="342900" indent="-342900">
              <a:spcBef>
                <a:spcPts val="1100"/>
              </a:spcBef>
              <a:buClr>
                <a:srgbClr val="2396D3"/>
              </a:buClr>
              <a:buFont typeface="+mj-lt"/>
              <a:buAutoNum type="arabicPeriod"/>
            </a:pPr>
            <a:r>
              <a:rPr lang="ru-RU" sz="1700" dirty="0"/>
              <a:t>Получите доступы к серверам или доставку сервера                     на локальную площадку и начните пользоваться!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909008" y="623843"/>
            <a:ext cx="3917785" cy="4913832"/>
            <a:chOff x="6286687" y="461473"/>
            <a:chExt cx="4033615" cy="505911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6286687" y="461473"/>
              <a:ext cx="4033615" cy="5059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C9E4898-F1DF-4D10-9F49-80B72C790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57"/>
            <a:stretch/>
          </p:blipFill>
          <p:spPr>
            <a:xfrm>
              <a:off x="6386485" y="857458"/>
              <a:ext cx="3834018" cy="4267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771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93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76B03-5829-485B-891E-8D2CAC9F72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Какие задачи решает </a:t>
            </a:r>
            <a:r>
              <a:rPr lang="en-US" dirty="0"/>
              <a:t>Dedicated?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79EBB9-974B-4C4D-8B63-6A20234B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3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970277" y="1547338"/>
            <a:ext cx="598599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buClr>
                <a:srgbClr val="2396D3"/>
              </a:buClr>
            </a:pPr>
            <a:r>
              <a:rPr lang="ru-RU" sz="1400" dirty="0"/>
              <a:t>Сохранение денег в обороте компании – перевод капитальных затрат в операционные</a:t>
            </a:r>
          </a:p>
          <a:p>
            <a:pPr>
              <a:spcBef>
                <a:spcPts val="1400"/>
              </a:spcBef>
              <a:buClr>
                <a:srgbClr val="2396D3"/>
              </a:buClr>
            </a:pPr>
            <a:r>
              <a:rPr lang="ru-RU" sz="1400" dirty="0"/>
              <a:t>Повышение уровня прозрачности и прогнозирования IT-бюджета – фиксированный ежемесячный платёж на всё время контракта</a:t>
            </a:r>
          </a:p>
          <a:p>
            <a:pPr>
              <a:spcBef>
                <a:spcPts val="1400"/>
              </a:spcBef>
              <a:buClr>
                <a:srgbClr val="2396D3"/>
              </a:buClr>
            </a:pPr>
            <a:r>
              <a:rPr lang="ru-RU" sz="1400" dirty="0"/>
              <a:t>Снижение налоговой нагрузки на компанию </a:t>
            </a:r>
          </a:p>
          <a:p>
            <a:pPr>
              <a:spcBef>
                <a:spcPts val="1400"/>
              </a:spcBef>
              <a:buClr>
                <a:srgbClr val="2396D3"/>
              </a:buClr>
            </a:pPr>
            <a:r>
              <a:rPr lang="ru-RU" sz="1400" dirty="0"/>
              <a:t>Обеспечение SLA критичных бизнес-сервисов – снижение рисков простоев, связанных с размещением в собственном ЦОД </a:t>
            </a:r>
          </a:p>
          <a:p>
            <a:pPr>
              <a:spcBef>
                <a:spcPts val="1400"/>
              </a:spcBef>
              <a:buClr>
                <a:srgbClr val="2396D3"/>
              </a:buClr>
            </a:pPr>
            <a:r>
              <a:rPr lang="ru-RU" sz="1400" dirty="0"/>
              <a:t>Исключение рисков изъятия оборудования и остановки бизнес-процессов</a:t>
            </a:r>
          </a:p>
          <a:p>
            <a:pPr>
              <a:spcBef>
                <a:spcPts val="1400"/>
              </a:spcBef>
              <a:buClr>
                <a:srgbClr val="2396D3"/>
              </a:buClr>
            </a:pPr>
            <a:r>
              <a:rPr lang="ru-RU" sz="1400" dirty="0"/>
              <a:t>Получение серверной инфраструктуры для целей тестирования </a:t>
            </a:r>
            <a:r>
              <a:rPr lang="en-US" sz="1400" dirty="0"/>
              <a:t>                          </a:t>
            </a:r>
            <a:r>
              <a:rPr lang="ru-RU" sz="1400" dirty="0"/>
              <a:t>и под временные проекты</a:t>
            </a:r>
          </a:p>
          <a:p>
            <a:pPr>
              <a:spcBef>
                <a:spcPts val="1400"/>
              </a:spcBef>
              <a:buClr>
                <a:srgbClr val="2396D3"/>
              </a:buClr>
            </a:pPr>
            <a:r>
              <a:rPr lang="ru-RU" sz="1400" dirty="0"/>
              <a:t>Миграция сервисов на выделенные удалённые мощности – вынос </a:t>
            </a:r>
            <a:r>
              <a:rPr lang="en-US" sz="1400" dirty="0"/>
              <a:t>               </a:t>
            </a:r>
            <a:r>
              <a:rPr lang="ru-RU" sz="1400" dirty="0"/>
              <a:t>IT-инфраструктуры за пределы локальной площадки, </a:t>
            </a:r>
            <a:r>
              <a:rPr lang="en-US" sz="1400" dirty="0"/>
              <a:t>                                   </a:t>
            </a:r>
            <a:r>
              <a:rPr lang="ru-RU" sz="1400" dirty="0"/>
              <a:t>но не в публичное облако</a:t>
            </a: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515938" y="1690688"/>
            <a:ext cx="233362" cy="233362"/>
          </a:xfrm>
          <a:custGeom>
            <a:avLst/>
            <a:gdLst>
              <a:gd name="T0" fmla="*/ 335 w 360"/>
              <a:gd name="T1" fmla="*/ 0 h 360"/>
              <a:gd name="T2" fmla="*/ 25 w 360"/>
              <a:gd name="T3" fmla="*/ 0 h 360"/>
              <a:gd name="T4" fmla="*/ 0 w 360"/>
              <a:gd name="T5" fmla="*/ 25 h 360"/>
              <a:gd name="T6" fmla="*/ 0 w 360"/>
              <a:gd name="T7" fmla="*/ 334 h 360"/>
              <a:gd name="T8" fmla="*/ 25 w 360"/>
              <a:gd name="T9" fmla="*/ 360 h 360"/>
              <a:gd name="T10" fmla="*/ 335 w 360"/>
              <a:gd name="T11" fmla="*/ 360 h 360"/>
              <a:gd name="T12" fmla="*/ 360 w 360"/>
              <a:gd name="T13" fmla="*/ 334 h 360"/>
              <a:gd name="T14" fmla="*/ 360 w 360"/>
              <a:gd name="T15" fmla="*/ 25 h 360"/>
              <a:gd name="T16" fmla="*/ 335 w 360"/>
              <a:gd name="T17" fmla="*/ 0 h 360"/>
              <a:gd name="T18" fmla="*/ 296 w 360"/>
              <a:gd name="T19" fmla="*/ 128 h 360"/>
              <a:gd name="T20" fmla="*/ 161 w 360"/>
              <a:gd name="T21" fmla="*/ 263 h 360"/>
              <a:gd name="T22" fmla="*/ 146 w 360"/>
              <a:gd name="T23" fmla="*/ 269 h 360"/>
              <a:gd name="T24" fmla="*/ 130 w 360"/>
              <a:gd name="T25" fmla="*/ 263 h 360"/>
              <a:gd name="T26" fmla="*/ 64 w 360"/>
              <a:gd name="T27" fmla="*/ 197 h 360"/>
              <a:gd name="T28" fmla="*/ 64 w 360"/>
              <a:gd name="T29" fmla="*/ 165 h 360"/>
              <a:gd name="T30" fmla="*/ 95 w 360"/>
              <a:gd name="T31" fmla="*/ 165 h 360"/>
              <a:gd name="T32" fmla="*/ 146 w 360"/>
              <a:gd name="T33" fmla="*/ 216 h 360"/>
              <a:gd name="T34" fmla="*/ 265 w 360"/>
              <a:gd name="T35" fmla="*/ 96 h 360"/>
              <a:gd name="T36" fmla="*/ 296 w 360"/>
              <a:gd name="T37" fmla="*/ 96 h 360"/>
              <a:gd name="T38" fmla="*/ 296 w 360"/>
              <a:gd name="T39" fmla="*/ 128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0" h="360">
                <a:moveTo>
                  <a:pt x="335" y="0"/>
                </a:move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1" y="360"/>
                  <a:pt x="25" y="360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49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9" y="0"/>
                  <a:pt x="335" y="0"/>
                </a:cubicBezTo>
                <a:close/>
                <a:moveTo>
                  <a:pt x="296" y="128"/>
                </a:moveTo>
                <a:cubicBezTo>
                  <a:pt x="161" y="263"/>
                  <a:pt x="161" y="263"/>
                  <a:pt x="161" y="263"/>
                </a:cubicBezTo>
                <a:cubicBezTo>
                  <a:pt x="157" y="267"/>
                  <a:pt x="151" y="269"/>
                  <a:pt x="146" y="269"/>
                </a:cubicBezTo>
                <a:cubicBezTo>
                  <a:pt x="140" y="269"/>
                  <a:pt x="134" y="267"/>
                  <a:pt x="130" y="263"/>
                </a:cubicBezTo>
                <a:cubicBezTo>
                  <a:pt x="64" y="197"/>
                  <a:pt x="64" y="197"/>
                  <a:pt x="64" y="197"/>
                </a:cubicBezTo>
                <a:cubicBezTo>
                  <a:pt x="55" y="188"/>
                  <a:pt x="55" y="174"/>
                  <a:pt x="64" y="165"/>
                </a:cubicBezTo>
                <a:cubicBezTo>
                  <a:pt x="72" y="157"/>
                  <a:pt x="86" y="157"/>
                  <a:pt x="95" y="165"/>
                </a:cubicBezTo>
                <a:cubicBezTo>
                  <a:pt x="146" y="216"/>
                  <a:pt x="146" y="216"/>
                  <a:pt x="146" y="216"/>
                </a:cubicBezTo>
                <a:cubicBezTo>
                  <a:pt x="265" y="96"/>
                  <a:pt x="265" y="96"/>
                  <a:pt x="265" y="96"/>
                </a:cubicBezTo>
                <a:cubicBezTo>
                  <a:pt x="274" y="88"/>
                  <a:pt x="288" y="88"/>
                  <a:pt x="296" y="96"/>
                </a:cubicBezTo>
                <a:cubicBezTo>
                  <a:pt x="305" y="105"/>
                  <a:pt x="305" y="119"/>
                  <a:pt x="296" y="128"/>
                </a:cubicBezTo>
                <a:close/>
              </a:path>
            </a:pathLst>
          </a:custGeom>
          <a:solidFill>
            <a:srgbClr val="2396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515938" y="2297113"/>
            <a:ext cx="233362" cy="233362"/>
          </a:xfrm>
          <a:custGeom>
            <a:avLst/>
            <a:gdLst>
              <a:gd name="T0" fmla="*/ 335 w 360"/>
              <a:gd name="T1" fmla="*/ 0 h 360"/>
              <a:gd name="T2" fmla="*/ 25 w 360"/>
              <a:gd name="T3" fmla="*/ 0 h 360"/>
              <a:gd name="T4" fmla="*/ 0 w 360"/>
              <a:gd name="T5" fmla="*/ 25 h 360"/>
              <a:gd name="T6" fmla="*/ 0 w 360"/>
              <a:gd name="T7" fmla="*/ 334 h 360"/>
              <a:gd name="T8" fmla="*/ 25 w 360"/>
              <a:gd name="T9" fmla="*/ 360 h 360"/>
              <a:gd name="T10" fmla="*/ 335 w 360"/>
              <a:gd name="T11" fmla="*/ 360 h 360"/>
              <a:gd name="T12" fmla="*/ 360 w 360"/>
              <a:gd name="T13" fmla="*/ 334 h 360"/>
              <a:gd name="T14" fmla="*/ 360 w 360"/>
              <a:gd name="T15" fmla="*/ 25 h 360"/>
              <a:gd name="T16" fmla="*/ 335 w 360"/>
              <a:gd name="T17" fmla="*/ 0 h 360"/>
              <a:gd name="T18" fmla="*/ 296 w 360"/>
              <a:gd name="T19" fmla="*/ 128 h 360"/>
              <a:gd name="T20" fmla="*/ 161 w 360"/>
              <a:gd name="T21" fmla="*/ 263 h 360"/>
              <a:gd name="T22" fmla="*/ 146 w 360"/>
              <a:gd name="T23" fmla="*/ 269 h 360"/>
              <a:gd name="T24" fmla="*/ 130 w 360"/>
              <a:gd name="T25" fmla="*/ 263 h 360"/>
              <a:gd name="T26" fmla="*/ 64 w 360"/>
              <a:gd name="T27" fmla="*/ 197 h 360"/>
              <a:gd name="T28" fmla="*/ 64 w 360"/>
              <a:gd name="T29" fmla="*/ 165 h 360"/>
              <a:gd name="T30" fmla="*/ 95 w 360"/>
              <a:gd name="T31" fmla="*/ 165 h 360"/>
              <a:gd name="T32" fmla="*/ 146 w 360"/>
              <a:gd name="T33" fmla="*/ 216 h 360"/>
              <a:gd name="T34" fmla="*/ 265 w 360"/>
              <a:gd name="T35" fmla="*/ 96 h 360"/>
              <a:gd name="T36" fmla="*/ 296 w 360"/>
              <a:gd name="T37" fmla="*/ 96 h 360"/>
              <a:gd name="T38" fmla="*/ 296 w 360"/>
              <a:gd name="T39" fmla="*/ 128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0" h="360">
                <a:moveTo>
                  <a:pt x="335" y="0"/>
                </a:move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1" y="360"/>
                  <a:pt x="25" y="360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49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9" y="0"/>
                  <a:pt x="335" y="0"/>
                </a:cubicBezTo>
                <a:close/>
                <a:moveTo>
                  <a:pt x="296" y="128"/>
                </a:moveTo>
                <a:cubicBezTo>
                  <a:pt x="161" y="263"/>
                  <a:pt x="161" y="263"/>
                  <a:pt x="161" y="263"/>
                </a:cubicBezTo>
                <a:cubicBezTo>
                  <a:pt x="157" y="267"/>
                  <a:pt x="151" y="269"/>
                  <a:pt x="146" y="269"/>
                </a:cubicBezTo>
                <a:cubicBezTo>
                  <a:pt x="140" y="269"/>
                  <a:pt x="134" y="267"/>
                  <a:pt x="130" y="263"/>
                </a:cubicBezTo>
                <a:cubicBezTo>
                  <a:pt x="64" y="197"/>
                  <a:pt x="64" y="197"/>
                  <a:pt x="64" y="197"/>
                </a:cubicBezTo>
                <a:cubicBezTo>
                  <a:pt x="55" y="188"/>
                  <a:pt x="55" y="174"/>
                  <a:pt x="64" y="165"/>
                </a:cubicBezTo>
                <a:cubicBezTo>
                  <a:pt x="72" y="157"/>
                  <a:pt x="86" y="157"/>
                  <a:pt x="95" y="165"/>
                </a:cubicBezTo>
                <a:cubicBezTo>
                  <a:pt x="146" y="216"/>
                  <a:pt x="146" y="216"/>
                  <a:pt x="146" y="216"/>
                </a:cubicBezTo>
                <a:cubicBezTo>
                  <a:pt x="265" y="96"/>
                  <a:pt x="265" y="96"/>
                  <a:pt x="265" y="96"/>
                </a:cubicBezTo>
                <a:cubicBezTo>
                  <a:pt x="274" y="88"/>
                  <a:pt x="288" y="88"/>
                  <a:pt x="296" y="96"/>
                </a:cubicBezTo>
                <a:cubicBezTo>
                  <a:pt x="305" y="105"/>
                  <a:pt x="305" y="119"/>
                  <a:pt x="296" y="128"/>
                </a:cubicBezTo>
                <a:close/>
              </a:path>
            </a:pathLst>
          </a:custGeom>
          <a:solidFill>
            <a:srgbClr val="2396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515938" y="2804716"/>
            <a:ext cx="233362" cy="233362"/>
          </a:xfrm>
          <a:custGeom>
            <a:avLst/>
            <a:gdLst>
              <a:gd name="T0" fmla="*/ 335 w 360"/>
              <a:gd name="T1" fmla="*/ 0 h 360"/>
              <a:gd name="T2" fmla="*/ 25 w 360"/>
              <a:gd name="T3" fmla="*/ 0 h 360"/>
              <a:gd name="T4" fmla="*/ 0 w 360"/>
              <a:gd name="T5" fmla="*/ 25 h 360"/>
              <a:gd name="T6" fmla="*/ 0 w 360"/>
              <a:gd name="T7" fmla="*/ 334 h 360"/>
              <a:gd name="T8" fmla="*/ 25 w 360"/>
              <a:gd name="T9" fmla="*/ 360 h 360"/>
              <a:gd name="T10" fmla="*/ 335 w 360"/>
              <a:gd name="T11" fmla="*/ 360 h 360"/>
              <a:gd name="T12" fmla="*/ 360 w 360"/>
              <a:gd name="T13" fmla="*/ 334 h 360"/>
              <a:gd name="T14" fmla="*/ 360 w 360"/>
              <a:gd name="T15" fmla="*/ 25 h 360"/>
              <a:gd name="T16" fmla="*/ 335 w 360"/>
              <a:gd name="T17" fmla="*/ 0 h 360"/>
              <a:gd name="T18" fmla="*/ 296 w 360"/>
              <a:gd name="T19" fmla="*/ 128 h 360"/>
              <a:gd name="T20" fmla="*/ 161 w 360"/>
              <a:gd name="T21" fmla="*/ 263 h 360"/>
              <a:gd name="T22" fmla="*/ 146 w 360"/>
              <a:gd name="T23" fmla="*/ 269 h 360"/>
              <a:gd name="T24" fmla="*/ 130 w 360"/>
              <a:gd name="T25" fmla="*/ 263 h 360"/>
              <a:gd name="T26" fmla="*/ 64 w 360"/>
              <a:gd name="T27" fmla="*/ 197 h 360"/>
              <a:gd name="T28" fmla="*/ 64 w 360"/>
              <a:gd name="T29" fmla="*/ 165 h 360"/>
              <a:gd name="T30" fmla="*/ 95 w 360"/>
              <a:gd name="T31" fmla="*/ 165 h 360"/>
              <a:gd name="T32" fmla="*/ 146 w 360"/>
              <a:gd name="T33" fmla="*/ 216 h 360"/>
              <a:gd name="T34" fmla="*/ 265 w 360"/>
              <a:gd name="T35" fmla="*/ 96 h 360"/>
              <a:gd name="T36" fmla="*/ 296 w 360"/>
              <a:gd name="T37" fmla="*/ 96 h 360"/>
              <a:gd name="T38" fmla="*/ 296 w 360"/>
              <a:gd name="T39" fmla="*/ 128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0" h="360">
                <a:moveTo>
                  <a:pt x="335" y="0"/>
                </a:move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1" y="360"/>
                  <a:pt x="25" y="360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49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9" y="0"/>
                  <a:pt x="335" y="0"/>
                </a:cubicBezTo>
                <a:close/>
                <a:moveTo>
                  <a:pt x="296" y="128"/>
                </a:moveTo>
                <a:cubicBezTo>
                  <a:pt x="161" y="263"/>
                  <a:pt x="161" y="263"/>
                  <a:pt x="161" y="263"/>
                </a:cubicBezTo>
                <a:cubicBezTo>
                  <a:pt x="157" y="267"/>
                  <a:pt x="151" y="269"/>
                  <a:pt x="146" y="269"/>
                </a:cubicBezTo>
                <a:cubicBezTo>
                  <a:pt x="140" y="269"/>
                  <a:pt x="134" y="267"/>
                  <a:pt x="130" y="263"/>
                </a:cubicBezTo>
                <a:cubicBezTo>
                  <a:pt x="64" y="197"/>
                  <a:pt x="64" y="197"/>
                  <a:pt x="64" y="197"/>
                </a:cubicBezTo>
                <a:cubicBezTo>
                  <a:pt x="55" y="188"/>
                  <a:pt x="55" y="174"/>
                  <a:pt x="64" y="165"/>
                </a:cubicBezTo>
                <a:cubicBezTo>
                  <a:pt x="72" y="157"/>
                  <a:pt x="86" y="157"/>
                  <a:pt x="95" y="165"/>
                </a:cubicBezTo>
                <a:cubicBezTo>
                  <a:pt x="146" y="216"/>
                  <a:pt x="146" y="216"/>
                  <a:pt x="146" y="216"/>
                </a:cubicBezTo>
                <a:cubicBezTo>
                  <a:pt x="265" y="96"/>
                  <a:pt x="265" y="96"/>
                  <a:pt x="265" y="96"/>
                </a:cubicBezTo>
                <a:cubicBezTo>
                  <a:pt x="274" y="88"/>
                  <a:pt x="288" y="88"/>
                  <a:pt x="296" y="96"/>
                </a:cubicBezTo>
                <a:cubicBezTo>
                  <a:pt x="305" y="105"/>
                  <a:pt x="305" y="119"/>
                  <a:pt x="296" y="128"/>
                </a:cubicBezTo>
                <a:close/>
              </a:path>
            </a:pathLst>
          </a:custGeom>
          <a:solidFill>
            <a:srgbClr val="2396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515938" y="3312319"/>
            <a:ext cx="233362" cy="233362"/>
          </a:xfrm>
          <a:custGeom>
            <a:avLst/>
            <a:gdLst>
              <a:gd name="T0" fmla="*/ 335 w 360"/>
              <a:gd name="T1" fmla="*/ 0 h 360"/>
              <a:gd name="T2" fmla="*/ 25 w 360"/>
              <a:gd name="T3" fmla="*/ 0 h 360"/>
              <a:gd name="T4" fmla="*/ 0 w 360"/>
              <a:gd name="T5" fmla="*/ 25 h 360"/>
              <a:gd name="T6" fmla="*/ 0 w 360"/>
              <a:gd name="T7" fmla="*/ 334 h 360"/>
              <a:gd name="T8" fmla="*/ 25 w 360"/>
              <a:gd name="T9" fmla="*/ 360 h 360"/>
              <a:gd name="T10" fmla="*/ 335 w 360"/>
              <a:gd name="T11" fmla="*/ 360 h 360"/>
              <a:gd name="T12" fmla="*/ 360 w 360"/>
              <a:gd name="T13" fmla="*/ 334 h 360"/>
              <a:gd name="T14" fmla="*/ 360 w 360"/>
              <a:gd name="T15" fmla="*/ 25 h 360"/>
              <a:gd name="T16" fmla="*/ 335 w 360"/>
              <a:gd name="T17" fmla="*/ 0 h 360"/>
              <a:gd name="T18" fmla="*/ 296 w 360"/>
              <a:gd name="T19" fmla="*/ 128 h 360"/>
              <a:gd name="T20" fmla="*/ 161 w 360"/>
              <a:gd name="T21" fmla="*/ 263 h 360"/>
              <a:gd name="T22" fmla="*/ 146 w 360"/>
              <a:gd name="T23" fmla="*/ 269 h 360"/>
              <a:gd name="T24" fmla="*/ 130 w 360"/>
              <a:gd name="T25" fmla="*/ 263 h 360"/>
              <a:gd name="T26" fmla="*/ 64 w 360"/>
              <a:gd name="T27" fmla="*/ 197 h 360"/>
              <a:gd name="T28" fmla="*/ 64 w 360"/>
              <a:gd name="T29" fmla="*/ 165 h 360"/>
              <a:gd name="T30" fmla="*/ 95 w 360"/>
              <a:gd name="T31" fmla="*/ 165 h 360"/>
              <a:gd name="T32" fmla="*/ 146 w 360"/>
              <a:gd name="T33" fmla="*/ 216 h 360"/>
              <a:gd name="T34" fmla="*/ 265 w 360"/>
              <a:gd name="T35" fmla="*/ 96 h 360"/>
              <a:gd name="T36" fmla="*/ 296 w 360"/>
              <a:gd name="T37" fmla="*/ 96 h 360"/>
              <a:gd name="T38" fmla="*/ 296 w 360"/>
              <a:gd name="T39" fmla="*/ 128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0" h="360">
                <a:moveTo>
                  <a:pt x="335" y="0"/>
                </a:move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1" y="360"/>
                  <a:pt x="25" y="360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49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9" y="0"/>
                  <a:pt x="335" y="0"/>
                </a:cubicBezTo>
                <a:close/>
                <a:moveTo>
                  <a:pt x="296" y="128"/>
                </a:moveTo>
                <a:cubicBezTo>
                  <a:pt x="161" y="263"/>
                  <a:pt x="161" y="263"/>
                  <a:pt x="161" y="263"/>
                </a:cubicBezTo>
                <a:cubicBezTo>
                  <a:pt x="157" y="267"/>
                  <a:pt x="151" y="269"/>
                  <a:pt x="146" y="269"/>
                </a:cubicBezTo>
                <a:cubicBezTo>
                  <a:pt x="140" y="269"/>
                  <a:pt x="134" y="267"/>
                  <a:pt x="130" y="263"/>
                </a:cubicBezTo>
                <a:cubicBezTo>
                  <a:pt x="64" y="197"/>
                  <a:pt x="64" y="197"/>
                  <a:pt x="64" y="197"/>
                </a:cubicBezTo>
                <a:cubicBezTo>
                  <a:pt x="55" y="188"/>
                  <a:pt x="55" y="174"/>
                  <a:pt x="64" y="165"/>
                </a:cubicBezTo>
                <a:cubicBezTo>
                  <a:pt x="72" y="157"/>
                  <a:pt x="86" y="157"/>
                  <a:pt x="95" y="165"/>
                </a:cubicBezTo>
                <a:cubicBezTo>
                  <a:pt x="146" y="216"/>
                  <a:pt x="146" y="216"/>
                  <a:pt x="146" y="216"/>
                </a:cubicBezTo>
                <a:cubicBezTo>
                  <a:pt x="265" y="96"/>
                  <a:pt x="265" y="96"/>
                  <a:pt x="265" y="96"/>
                </a:cubicBezTo>
                <a:cubicBezTo>
                  <a:pt x="274" y="88"/>
                  <a:pt x="288" y="88"/>
                  <a:pt x="296" y="96"/>
                </a:cubicBezTo>
                <a:cubicBezTo>
                  <a:pt x="305" y="105"/>
                  <a:pt x="305" y="119"/>
                  <a:pt x="296" y="128"/>
                </a:cubicBezTo>
                <a:close/>
              </a:path>
            </a:pathLst>
          </a:custGeom>
          <a:solidFill>
            <a:srgbClr val="2396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515938" y="3908425"/>
            <a:ext cx="233362" cy="233362"/>
          </a:xfrm>
          <a:custGeom>
            <a:avLst/>
            <a:gdLst>
              <a:gd name="T0" fmla="*/ 335 w 360"/>
              <a:gd name="T1" fmla="*/ 0 h 360"/>
              <a:gd name="T2" fmla="*/ 25 w 360"/>
              <a:gd name="T3" fmla="*/ 0 h 360"/>
              <a:gd name="T4" fmla="*/ 0 w 360"/>
              <a:gd name="T5" fmla="*/ 25 h 360"/>
              <a:gd name="T6" fmla="*/ 0 w 360"/>
              <a:gd name="T7" fmla="*/ 334 h 360"/>
              <a:gd name="T8" fmla="*/ 25 w 360"/>
              <a:gd name="T9" fmla="*/ 360 h 360"/>
              <a:gd name="T10" fmla="*/ 335 w 360"/>
              <a:gd name="T11" fmla="*/ 360 h 360"/>
              <a:gd name="T12" fmla="*/ 360 w 360"/>
              <a:gd name="T13" fmla="*/ 334 h 360"/>
              <a:gd name="T14" fmla="*/ 360 w 360"/>
              <a:gd name="T15" fmla="*/ 25 h 360"/>
              <a:gd name="T16" fmla="*/ 335 w 360"/>
              <a:gd name="T17" fmla="*/ 0 h 360"/>
              <a:gd name="T18" fmla="*/ 296 w 360"/>
              <a:gd name="T19" fmla="*/ 128 h 360"/>
              <a:gd name="T20" fmla="*/ 161 w 360"/>
              <a:gd name="T21" fmla="*/ 263 h 360"/>
              <a:gd name="T22" fmla="*/ 146 w 360"/>
              <a:gd name="T23" fmla="*/ 269 h 360"/>
              <a:gd name="T24" fmla="*/ 130 w 360"/>
              <a:gd name="T25" fmla="*/ 263 h 360"/>
              <a:gd name="T26" fmla="*/ 64 w 360"/>
              <a:gd name="T27" fmla="*/ 197 h 360"/>
              <a:gd name="T28" fmla="*/ 64 w 360"/>
              <a:gd name="T29" fmla="*/ 165 h 360"/>
              <a:gd name="T30" fmla="*/ 95 w 360"/>
              <a:gd name="T31" fmla="*/ 165 h 360"/>
              <a:gd name="T32" fmla="*/ 146 w 360"/>
              <a:gd name="T33" fmla="*/ 216 h 360"/>
              <a:gd name="T34" fmla="*/ 265 w 360"/>
              <a:gd name="T35" fmla="*/ 96 h 360"/>
              <a:gd name="T36" fmla="*/ 296 w 360"/>
              <a:gd name="T37" fmla="*/ 96 h 360"/>
              <a:gd name="T38" fmla="*/ 296 w 360"/>
              <a:gd name="T39" fmla="*/ 128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0" h="360">
                <a:moveTo>
                  <a:pt x="335" y="0"/>
                </a:move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1" y="360"/>
                  <a:pt x="25" y="360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49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9" y="0"/>
                  <a:pt x="335" y="0"/>
                </a:cubicBezTo>
                <a:close/>
                <a:moveTo>
                  <a:pt x="296" y="128"/>
                </a:moveTo>
                <a:cubicBezTo>
                  <a:pt x="161" y="263"/>
                  <a:pt x="161" y="263"/>
                  <a:pt x="161" y="263"/>
                </a:cubicBezTo>
                <a:cubicBezTo>
                  <a:pt x="157" y="267"/>
                  <a:pt x="151" y="269"/>
                  <a:pt x="146" y="269"/>
                </a:cubicBezTo>
                <a:cubicBezTo>
                  <a:pt x="140" y="269"/>
                  <a:pt x="134" y="267"/>
                  <a:pt x="130" y="263"/>
                </a:cubicBezTo>
                <a:cubicBezTo>
                  <a:pt x="64" y="197"/>
                  <a:pt x="64" y="197"/>
                  <a:pt x="64" y="197"/>
                </a:cubicBezTo>
                <a:cubicBezTo>
                  <a:pt x="55" y="188"/>
                  <a:pt x="55" y="174"/>
                  <a:pt x="64" y="165"/>
                </a:cubicBezTo>
                <a:cubicBezTo>
                  <a:pt x="72" y="157"/>
                  <a:pt x="86" y="157"/>
                  <a:pt x="95" y="165"/>
                </a:cubicBezTo>
                <a:cubicBezTo>
                  <a:pt x="146" y="216"/>
                  <a:pt x="146" y="216"/>
                  <a:pt x="146" y="216"/>
                </a:cubicBezTo>
                <a:cubicBezTo>
                  <a:pt x="265" y="96"/>
                  <a:pt x="265" y="96"/>
                  <a:pt x="265" y="96"/>
                </a:cubicBezTo>
                <a:cubicBezTo>
                  <a:pt x="274" y="88"/>
                  <a:pt x="288" y="88"/>
                  <a:pt x="296" y="96"/>
                </a:cubicBezTo>
                <a:cubicBezTo>
                  <a:pt x="305" y="105"/>
                  <a:pt x="305" y="119"/>
                  <a:pt x="296" y="128"/>
                </a:cubicBezTo>
                <a:close/>
              </a:path>
            </a:pathLst>
          </a:custGeom>
          <a:solidFill>
            <a:srgbClr val="2396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5"/>
          <p:cNvSpPr>
            <a:spLocks noEditPoints="1"/>
          </p:cNvSpPr>
          <p:nvPr/>
        </p:nvSpPr>
        <p:spPr bwMode="auto">
          <a:xfrm>
            <a:off x="515938" y="4504531"/>
            <a:ext cx="233362" cy="233362"/>
          </a:xfrm>
          <a:custGeom>
            <a:avLst/>
            <a:gdLst>
              <a:gd name="T0" fmla="*/ 335 w 360"/>
              <a:gd name="T1" fmla="*/ 0 h 360"/>
              <a:gd name="T2" fmla="*/ 25 w 360"/>
              <a:gd name="T3" fmla="*/ 0 h 360"/>
              <a:gd name="T4" fmla="*/ 0 w 360"/>
              <a:gd name="T5" fmla="*/ 25 h 360"/>
              <a:gd name="T6" fmla="*/ 0 w 360"/>
              <a:gd name="T7" fmla="*/ 334 h 360"/>
              <a:gd name="T8" fmla="*/ 25 w 360"/>
              <a:gd name="T9" fmla="*/ 360 h 360"/>
              <a:gd name="T10" fmla="*/ 335 w 360"/>
              <a:gd name="T11" fmla="*/ 360 h 360"/>
              <a:gd name="T12" fmla="*/ 360 w 360"/>
              <a:gd name="T13" fmla="*/ 334 h 360"/>
              <a:gd name="T14" fmla="*/ 360 w 360"/>
              <a:gd name="T15" fmla="*/ 25 h 360"/>
              <a:gd name="T16" fmla="*/ 335 w 360"/>
              <a:gd name="T17" fmla="*/ 0 h 360"/>
              <a:gd name="T18" fmla="*/ 296 w 360"/>
              <a:gd name="T19" fmla="*/ 128 h 360"/>
              <a:gd name="T20" fmla="*/ 161 w 360"/>
              <a:gd name="T21" fmla="*/ 263 h 360"/>
              <a:gd name="T22" fmla="*/ 146 w 360"/>
              <a:gd name="T23" fmla="*/ 269 h 360"/>
              <a:gd name="T24" fmla="*/ 130 w 360"/>
              <a:gd name="T25" fmla="*/ 263 h 360"/>
              <a:gd name="T26" fmla="*/ 64 w 360"/>
              <a:gd name="T27" fmla="*/ 197 h 360"/>
              <a:gd name="T28" fmla="*/ 64 w 360"/>
              <a:gd name="T29" fmla="*/ 165 h 360"/>
              <a:gd name="T30" fmla="*/ 95 w 360"/>
              <a:gd name="T31" fmla="*/ 165 h 360"/>
              <a:gd name="T32" fmla="*/ 146 w 360"/>
              <a:gd name="T33" fmla="*/ 216 h 360"/>
              <a:gd name="T34" fmla="*/ 265 w 360"/>
              <a:gd name="T35" fmla="*/ 96 h 360"/>
              <a:gd name="T36" fmla="*/ 296 w 360"/>
              <a:gd name="T37" fmla="*/ 96 h 360"/>
              <a:gd name="T38" fmla="*/ 296 w 360"/>
              <a:gd name="T39" fmla="*/ 128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0" h="360">
                <a:moveTo>
                  <a:pt x="335" y="0"/>
                </a:move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1" y="360"/>
                  <a:pt x="25" y="360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49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9" y="0"/>
                  <a:pt x="335" y="0"/>
                </a:cubicBezTo>
                <a:close/>
                <a:moveTo>
                  <a:pt x="296" y="128"/>
                </a:moveTo>
                <a:cubicBezTo>
                  <a:pt x="161" y="263"/>
                  <a:pt x="161" y="263"/>
                  <a:pt x="161" y="263"/>
                </a:cubicBezTo>
                <a:cubicBezTo>
                  <a:pt x="157" y="267"/>
                  <a:pt x="151" y="269"/>
                  <a:pt x="146" y="269"/>
                </a:cubicBezTo>
                <a:cubicBezTo>
                  <a:pt x="140" y="269"/>
                  <a:pt x="134" y="267"/>
                  <a:pt x="130" y="263"/>
                </a:cubicBezTo>
                <a:cubicBezTo>
                  <a:pt x="64" y="197"/>
                  <a:pt x="64" y="197"/>
                  <a:pt x="64" y="197"/>
                </a:cubicBezTo>
                <a:cubicBezTo>
                  <a:pt x="55" y="188"/>
                  <a:pt x="55" y="174"/>
                  <a:pt x="64" y="165"/>
                </a:cubicBezTo>
                <a:cubicBezTo>
                  <a:pt x="72" y="157"/>
                  <a:pt x="86" y="157"/>
                  <a:pt x="95" y="165"/>
                </a:cubicBezTo>
                <a:cubicBezTo>
                  <a:pt x="146" y="216"/>
                  <a:pt x="146" y="216"/>
                  <a:pt x="146" y="216"/>
                </a:cubicBezTo>
                <a:cubicBezTo>
                  <a:pt x="265" y="96"/>
                  <a:pt x="265" y="96"/>
                  <a:pt x="265" y="96"/>
                </a:cubicBezTo>
                <a:cubicBezTo>
                  <a:pt x="274" y="88"/>
                  <a:pt x="288" y="88"/>
                  <a:pt x="296" y="96"/>
                </a:cubicBezTo>
                <a:cubicBezTo>
                  <a:pt x="305" y="105"/>
                  <a:pt x="305" y="119"/>
                  <a:pt x="296" y="128"/>
                </a:cubicBezTo>
                <a:close/>
              </a:path>
            </a:pathLst>
          </a:custGeom>
          <a:solidFill>
            <a:srgbClr val="2396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515938" y="5100638"/>
            <a:ext cx="233362" cy="233362"/>
          </a:xfrm>
          <a:custGeom>
            <a:avLst/>
            <a:gdLst>
              <a:gd name="T0" fmla="*/ 335 w 360"/>
              <a:gd name="T1" fmla="*/ 0 h 360"/>
              <a:gd name="T2" fmla="*/ 25 w 360"/>
              <a:gd name="T3" fmla="*/ 0 h 360"/>
              <a:gd name="T4" fmla="*/ 0 w 360"/>
              <a:gd name="T5" fmla="*/ 25 h 360"/>
              <a:gd name="T6" fmla="*/ 0 w 360"/>
              <a:gd name="T7" fmla="*/ 334 h 360"/>
              <a:gd name="T8" fmla="*/ 25 w 360"/>
              <a:gd name="T9" fmla="*/ 360 h 360"/>
              <a:gd name="T10" fmla="*/ 335 w 360"/>
              <a:gd name="T11" fmla="*/ 360 h 360"/>
              <a:gd name="T12" fmla="*/ 360 w 360"/>
              <a:gd name="T13" fmla="*/ 334 h 360"/>
              <a:gd name="T14" fmla="*/ 360 w 360"/>
              <a:gd name="T15" fmla="*/ 25 h 360"/>
              <a:gd name="T16" fmla="*/ 335 w 360"/>
              <a:gd name="T17" fmla="*/ 0 h 360"/>
              <a:gd name="T18" fmla="*/ 296 w 360"/>
              <a:gd name="T19" fmla="*/ 128 h 360"/>
              <a:gd name="T20" fmla="*/ 161 w 360"/>
              <a:gd name="T21" fmla="*/ 263 h 360"/>
              <a:gd name="T22" fmla="*/ 146 w 360"/>
              <a:gd name="T23" fmla="*/ 269 h 360"/>
              <a:gd name="T24" fmla="*/ 130 w 360"/>
              <a:gd name="T25" fmla="*/ 263 h 360"/>
              <a:gd name="T26" fmla="*/ 64 w 360"/>
              <a:gd name="T27" fmla="*/ 197 h 360"/>
              <a:gd name="T28" fmla="*/ 64 w 360"/>
              <a:gd name="T29" fmla="*/ 165 h 360"/>
              <a:gd name="T30" fmla="*/ 95 w 360"/>
              <a:gd name="T31" fmla="*/ 165 h 360"/>
              <a:gd name="T32" fmla="*/ 146 w 360"/>
              <a:gd name="T33" fmla="*/ 216 h 360"/>
              <a:gd name="T34" fmla="*/ 265 w 360"/>
              <a:gd name="T35" fmla="*/ 96 h 360"/>
              <a:gd name="T36" fmla="*/ 296 w 360"/>
              <a:gd name="T37" fmla="*/ 96 h 360"/>
              <a:gd name="T38" fmla="*/ 296 w 360"/>
              <a:gd name="T39" fmla="*/ 128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0" h="360">
                <a:moveTo>
                  <a:pt x="335" y="0"/>
                </a:move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1" y="360"/>
                  <a:pt x="25" y="360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49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9" y="0"/>
                  <a:pt x="335" y="0"/>
                </a:cubicBezTo>
                <a:close/>
                <a:moveTo>
                  <a:pt x="296" y="128"/>
                </a:moveTo>
                <a:cubicBezTo>
                  <a:pt x="161" y="263"/>
                  <a:pt x="161" y="263"/>
                  <a:pt x="161" y="263"/>
                </a:cubicBezTo>
                <a:cubicBezTo>
                  <a:pt x="157" y="267"/>
                  <a:pt x="151" y="269"/>
                  <a:pt x="146" y="269"/>
                </a:cubicBezTo>
                <a:cubicBezTo>
                  <a:pt x="140" y="269"/>
                  <a:pt x="134" y="267"/>
                  <a:pt x="130" y="263"/>
                </a:cubicBezTo>
                <a:cubicBezTo>
                  <a:pt x="64" y="197"/>
                  <a:pt x="64" y="197"/>
                  <a:pt x="64" y="197"/>
                </a:cubicBezTo>
                <a:cubicBezTo>
                  <a:pt x="55" y="188"/>
                  <a:pt x="55" y="174"/>
                  <a:pt x="64" y="165"/>
                </a:cubicBezTo>
                <a:cubicBezTo>
                  <a:pt x="72" y="157"/>
                  <a:pt x="86" y="157"/>
                  <a:pt x="95" y="165"/>
                </a:cubicBezTo>
                <a:cubicBezTo>
                  <a:pt x="146" y="216"/>
                  <a:pt x="146" y="216"/>
                  <a:pt x="146" y="216"/>
                </a:cubicBezTo>
                <a:cubicBezTo>
                  <a:pt x="265" y="96"/>
                  <a:pt x="265" y="96"/>
                  <a:pt x="265" y="96"/>
                </a:cubicBezTo>
                <a:cubicBezTo>
                  <a:pt x="274" y="88"/>
                  <a:pt x="288" y="88"/>
                  <a:pt x="296" y="96"/>
                </a:cubicBezTo>
                <a:cubicBezTo>
                  <a:pt x="305" y="105"/>
                  <a:pt x="305" y="119"/>
                  <a:pt x="296" y="128"/>
                </a:cubicBezTo>
                <a:close/>
              </a:path>
            </a:pathLst>
          </a:custGeom>
          <a:solidFill>
            <a:srgbClr val="2396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449" y="1366787"/>
            <a:ext cx="4637739" cy="362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2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76B03-5829-485B-891E-8D2CAC9F7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476575"/>
            <a:ext cx="7316686" cy="510977"/>
          </a:xfrm>
        </p:spPr>
        <p:txBody>
          <a:bodyPr anchor="t"/>
          <a:lstStyle/>
          <a:p>
            <a:r>
              <a:rPr lang="ru-RU" dirty="0"/>
              <a:t>Преимущества Dedicated</a:t>
            </a:r>
            <a:br>
              <a:rPr lang="en-US" dirty="0"/>
            </a:br>
            <a:r>
              <a:rPr lang="ru-RU" dirty="0"/>
              <a:t>при любом типе размещения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79EBB9-974B-4C4D-8B63-6A20234B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4</a:t>
            </a:fld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448057" y="1863750"/>
            <a:ext cx="6234683" cy="423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Фиксированный платёж за оборудование на всё время контракта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Минимальный срок аренды – от одного месяца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Гибкое масштабирование – возможность изменять выбранную конфигурацию в процессе эксплуатации, добавляя и заменяя комплектующие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Возможность выкупа оборудования, а после 36 месяцев непрерывной аренды выкуп оборудования - 1 200 рублей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Возможность аренды лицензий ПО зарубежных </a:t>
            </a:r>
            <a:r>
              <a:rPr lang="ru-RU" sz="1400" dirty="0" err="1"/>
              <a:t>вендоров</a:t>
            </a:r>
            <a:endParaRPr lang="ru-RU" sz="1400" dirty="0"/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Сроки предоставления оборудования – от одной недели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Все три типа оборудования: серверы, СХД и коммутационное оборудование доступны к аренде как в ЦОД Софтлайн, </a:t>
            </a:r>
            <a:r>
              <a:rPr lang="en-US" sz="1400" dirty="0"/>
              <a:t>                                         </a:t>
            </a:r>
            <a:r>
              <a:rPr lang="ru-RU" sz="1400" dirty="0"/>
              <a:t>так и на площадке заказчика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Возможность заказ дополнительных услуг и лицензирование ПО </a:t>
            </a:r>
            <a:r>
              <a:rPr lang="en-US" sz="1400" dirty="0"/>
              <a:t>MS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66" y="764472"/>
            <a:ext cx="4407775" cy="48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0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76B03-5829-485B-891E-8D2CAC9F7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476575"/>
            <a:ext cx="7316686" cy="510977"/>
          </a:xfrm>
        </p:spPr>
        <p:txBody>
          <a:bodyPr anchor="t"/>
          <a:lstStyle/>
          <a:p>
            <a:r>
              <a:rPr lang="ru-RU" dirty="0"/>
              <a:t>Аренда серверного оборудования на площадке Softline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79EBB9-974B-4C4D-8B63-6A20234B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5</a:t>
            </a:fld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448057" y="1749450"/>
            <a:ext cx="6234683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SLA на доступность услуги – 99,9%, SLA гарантированного электроснабжения – 99,999%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Бесплатная техническая поддержка 24/7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Размещение в профессиональных ЦОД - исключение доступа посторонних лиц к оборудованию, вход по пропускам, дублирование критичных систем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Удалённое управление – IPMI с подключением по отдельному каналу для менеджмента по VPN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 err="1"/>
              <a:t>Безлимитный</a:t>
            </a:r>
            <a:r>
              <a:rPr lang="ru-RU" sz="1400" dirty="0"/>
              <a:t> Интернет ~ 100 </a:t>
            </a:r>
            <a:r>
              <a:rPr lang="ru-RU" sz="1400" dirty="0" err="1"/>
              <a:t>мб</a:t>
            </a:r>
            <a:r>
              <a:rPr lang="ru-RU" sz="1400" dirty="0"/>
              <a:t>/с, возможность подключения Интернет-канала с гарантированной полосой пропускания                                 1 Гбит/с+ или организации подключения по L2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Бесплатный </a:t>
            </a:r>
            <a:r>
              <a:rPr lang="ru-RU" sz="1400" dirty="0" err="1"/>
              <a:t>ADDoS</a:t>
            </a:r>
            <a:r>
              <a:rPr lang="ru-RU" sz="1400" dirty="0"/>
              <a:t> на уровне L3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Подключение к Интернет и организация </a:t>
            </a:r>
            <a:r>
              <a:rPr lang="en-US" sz="1400" dirty="0"/>
              <a:t>LAN</a:t>
            </a:r>
            <a:r>
              <a:rPr lang="ru-RU" sz="1400" dirty="0"/>
              <a:t> осуществляется через коммутаторы Softline – с возможностью деления на подсети. Подключение 1G, 10G+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46" y="1875792"/>
            <a:ext cx="4881319" cy="32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1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7" t="5441" r="14468"/>
          <a:stretch/>
        </p:blipFill>
        <p:spPr>
          <a:xfrm>
            <a:off x="7536581" y="-9625"/>
            <a:ext cx="4655419" cy="6138963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65784E9A-18E6-48E4-A904-6AD2AF625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476575"/>
            <a:ext cx="7019506" cy="510977"/>
          </a:xfrm>
        </p:spPr>
        <p:txBody>
          <a:bodyPr anchor="t"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Аренда серверного оборудования на площадке Softline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6</a:t>
            </a:fld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417615" y="2270417"/>
            <a:ext cx="630803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Возможность размещения собственного оборудования заказчика               на </a:t>
            </a:r>
            <a:r>
              <a:rPr lang="ru-RU" sz="1400" dirty="0" err="1"/>
              <a:t>колокацию</a:t>
            </a:r>
            <a:r>
              <a:rPr lang="ru-RU" sz="1400" dirty="0"/>
              <a:t> с обеспечением коммутации с </a:t>
            </a:r>
            <a:r>
              <a:rPr lang="ru-RU" sz="1400" dirty="0" err="1"/>
              <a:t>Dedicated</a:t>
            </a:r>
            <a:r>
              <a:rPr lang="ru-RU" sz="1400" dirty="0"/>
              <a:t>-оборудованием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Мониторинг и обслуживание выделенного оборудования                            - на стороне инженеров Softline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Дополнительные возможности:</a:t>
            </a:r>
          </a:p>
          <a:p>
            <a:pPr marL="742950" lvl="1" indent="-285750">
              <a:spcBef>
                <a:spcPts val="1100"/>
              </a:spcBef>
              <a:buClr>
                <a:srgbClr val="99C6E6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организация гибридной инфраструктуры с облаком </a:t>
            </a:r>
            <a:r>
              <a:rPr lang="ru-RU" sz="1400" dirty="0" err="1"/>
              <a:t>Софтлайн</a:t>
            </a:r>
            <a:r>
              <a:rPr lang="ru-RU" sz="1400" dirty="0"/>
              <a:t> </a:t>
            </a:r>
          </a:p>
          <a:p>
            <a:pPr marL="742950" lvl="1" indent="-285750">
              <a:spcBef>
                <a:spcPts val="1100"/>
              </a:spcBef>
              <a:buClr>
                <a:srgbClr val="99C6E6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заведение локальной сети за NAT с единым белым IP</a:t>
            </a:r>
          </a:p>
          <a:p>
            <a:pPr marL="742950" lvl="1" indent="-285750">
              <a:spcBef>
                <a:spcPts val="1100"/>
              </a:spcBef>
              <a:buClr>
                <a:srgbClr val="99C6E6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подключение </a:t>
            </a:r>
            <a:r>
              <a:rPr lang="ru-RU" sz="1400" dirty="0" err="1"/>
              <a:t>бэкапа</a:t>
            </a:r>
            <a:r>
              <a:rPr lang="ru-RU" sz="1400" dirty="0"/>
              <a:t>/репликации, выделенного хранилища </a:t>
            </a:r>
          </a:p>
          <a:p>
            <a:pPr marL="742950" lvl="1" indent="-285750">
              <a:spcBef>
                <a:spcPts val="1100"/>
              </a:spcBef>
              <a:buClr>
                <a:srgbClr val="99C6E6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техническая поддержка на уровне ПО/аутсорсинг</a:t>
            </a:r>
          </a:p>
        </p:txBody>
      </p:sp>
    </p:spTree>
    <p:extLst>
      <p:ext uri="{BB962C8B-B14F-4D97-AF65-F5344CB8AC3E}">
        <p14:creationId xmlns:p14="http://schemas.microsoft.com/office/powerpoint/2010/main" val="2244259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Доступное к аренде оборудование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7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5938" y="1302593"/>
            <a:ext cx="11160125" cy="1234440"/>
          </a:xfrm>
          <a:prstGeom prst="roundRect">
            <a:avLst>
              <a:gd name="adj" fmla="val 4574"/>
            </a:avLst>
          </a:prstGeom>
          <a:noFill/>
          <a:ln>
            <a:solidFill>
              <a:srgbClr val="2396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515938" y="2682351"/>
            <a:ext cx="11160126" cy="2033899"/>
            <a:chOff x="515938" y="2683379"/>
            <a:chExt cx="11160126" cy="2033899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15938" y="2683379"/>
              <a:ext cx="3643051" cy="2033899"/>
            </a:xfrm>
            <a:prstGeom prst="roundRect">
              <a:avLst>
                <a:gd name="adj" fmla="val 4574"/>
              </a:avLst>
            </a:prstGeom>
            <a:noFill/>
            <a:ln>
              <a:solidFill>
                <a:srgbClr val="23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274476" y="2683379"/>
              <a:ext cx="3643051" cy="2033899"/>
            </a:xfrm>
            <a:prstGeom prst="roundRect">
              <a:avLst>
                <a:gd name="adj" fmla="val 4574"/>
              </a:avLst>
            </a:prstGeom>
            <a:noFill/>
            <a:ln>
              <a:solidFill>
                <a:srgbClr val="23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8033013" y="2683379"/>
              <a:ext cx="3643051" cy="2033899"/>
            </a:xfrm>
            <a:prstGeom prst="roundRect">
              <a:avLst>
                <a:gd name="adj" fmla="val 4574"/>
              </a:avLst>
            </a:prstGeom>
            <a:noFill/>
            <a:ln>
              <a:solidFill>
                <a:srgbClr val="23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15938" y="4861569"/>
            <a:ext cx="11160125" cy="1242131"/>
            <a:chOff x="515938" y="4887207"/>
            <a:chExt cx="11160125" cy="1242131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15938" y="4887207"/>
              <a:ext cx="3643051" cy="1242131"/>
            </a:xfrm>
            <a:prstGeom prst="roundRect">
              <a:avLst>
                <a:gd name="adj" fmla="val 4574"/>
              </a:avLst>
            </a:prstGeom>
            <a:noFill/>
            <a:ln>
              <a:solidFill>
                <a:srgbClr val="23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4272897" y="4887207"/>
              <a:ext cx="7403166" cy="1242131"/>
            </a:xfrm>
            <a:prstGeom prst="roundRect">
              <a:avLst>
                <a:gd name="adj" fmla="val 4574"/>
              </a:avLst>
            </a:prstGeom>
            <a:noFill/>
            <a:ln>
              <a:solidFill>
                <a:srgbClr val="23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34796" y="1486969"/>
            <a:ext cx="936049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Перед арендой – доступно 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</a:rPr>
              <a:t>демо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серверов </a:t>
            </a:r>
            <a:r>
              <a:rPr lang="en-US" sz="1700" dirty="0" err="1">
                <a:solidFill>
                  <a:schemeClr val="bg2">
                    <a:lumMod val="10000"/>
                  </a:schemeClr>
                </a:solidFill>
              </a:rPr>
              <a:t>Inferit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на процессорах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 Intel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Xeon Silver 4215R</a:t>
            </a:r>
            <a:endParaRPr lang="ru-RU" sz="17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и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 Intel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Xeon Gold 6248R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на площадке 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</a:rPr>
              <a:t>Софтлайн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в РФ и 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</a:rPr>
              <a:t>демо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-сервер </a:t>
            </a:r>
            <a:r>
              <a:rPr lang="en-US" sz="1700" dirty="0" err="1">
                <a:solidFill>
                  <a:schemeClr val="bg2">
                    <a:lumMod val="10000"/>
                  </a:schemeClr>
                </a:solidFill>
              </a:rPr>
              <a:t>Inferit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на процессорах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Intel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Xeon Gold 6248R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для тестирования на площадке заказчика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180" y="3413332"/>
            <a:ext cx="31605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Серверы </a:t>
            </a:r>
            <a:r>
              <a:rPr lang="en-US" sz="1700" dirty="0" err="1">
                <a:solidFill>
                  <a:schemeClr val="bg2">
                    <a:lumMod val="10000"/>
                  </a:schemeClr>
                </a:solidFill>
                <a:hlinkClick r:id="rId2"/>
              </a:rPr>
              <a:t>Inferit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производства РФ с процессорами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Intel Xeon Silver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и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Gold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второго</a:t>
            </a:r>
          </a:p>
          <a:p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и третьего поколений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60905" y="3411907"/>
            <a:ext cx="31605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Серверы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HP DL360/380/580 Gen9/Gen10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с процессорами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Intel Xeon E5/E7, Intel Xeon Gold 61xx, 62xx</a:t>
            </a:r>
            <a:endParaRPr lang="ru-RU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29599" y="3411908"/>
            <a:ext cx="31605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Серверы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Dell R440, R730</a:t>
            </a:r>
            <a:endParaRPr lang="ru-RU" sz="17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с процессорами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Intel Xeon E3/E5/E7, Intel Xeon Silver</a:t>
            </a:r>
            <a:endParaRPr lang="ru-RU" sz="17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и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Gold Gen1/Gen2</a:t>
            </a:r>
            <a:endParaRPr lang="ru-RU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9241" y="5187067"/>
            <a:ext cx="31847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schemeClr val="bg2">
                    <a:lumMod val="10000"/>
                  </a:schemeClr>
                </a:solidFill>
              </a:rPr>
              <a:t>СХД HP MSA, 3PAR 8xxx серии и Huawei Dorado</a:t>
            </a:r>
            <a:endParaRPr lang="ru-RU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60903" y="5056262"/>
            <a:ext cx="695627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Коммутационное оборудование 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</a:rPr>
              <a:t>Cisco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 и </a:t>
            </a:r>
            <a:r>
              <a:rPr lang="en-US" sz="1700" dirty="0">
                <a:solidFill>
                  <a:schemeClr val="bg2">
                    <a:lumMod val="10000"/>
                  </a:schemeClr>
                </a:solidFill>
              </a:rPr>
              <a:t>Brocade</a:t>
            </a:r>
            <a:endParaRPr lang="ru-RU" sz="17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Сроки поставки – от одной недели</a:t>
            </a:r>
          </a:p>
          <a:p>
            <a:pPr marL="285750" indent="-285750"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2">
                    <a:lumMod val="10000"/>
                  </a:schemeClr>
                </a:solidFill>
              </a:rPr>
              <a:t>На всё оборудование предоставляется гарантийная поддержка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835010" y="1574800"/>
            <a:ext cx="592138" cy="771525"/>
            <a:chOff x="850901" y="1574800"/>
            <a:chExt cx="592138" cy="771525"/>
          </a:xfrm>
          <a:solidFill>
            <a:srgbClr val="2396D3"/>
          </a:solidFill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850901" y="1574800"/>
              <a:ext cx="592138" cy="771525"/>
            </a:xfrm>
            <a:custGeom>
              <a:avLst/>
              <a:gdLst>
                <a:gd name="T0" fmla="*/ 222 w 230"/>
                <a:gd name="T1" fmla="*/ 0 h 298"/>
                <a:gd name="T2" fmla="*/ 8 w 230"/>
                <a:gd name="T3" fmla="*/ 0 h 298"/>
                <a:gd name="T4" fmla="*/ 0 w 230"/>
                <a:gd name="T5" fmla="*/ 8 h 298"/>
                <a:gd name="T6" fmla="*/ 0 w 230"/>
                <a:gd name="T7" fmla="*/ 206 h 298"/>
                <a:gd name="T8" fmla="*/ 8 w 230"/>
                <a:gd name="T9" fmla="*/ 214 h 298"/>
                <a:gd name="T10" fmla="*/ 105 w 230"/>
                <a:gd name="T11" fmla="*/ 214 h 298"/>
                <a:gd name="T12" fmla="*/ 105 w 230"/>
                <a:gd name="T13" fmla="*/ 241 h 298"/>
                <a:gd name="T14" fmla="*/ 84 w 230"/>
                <a:gd name="T15" fmla="*/ 264 h 298"/>
                <a:gd name="T16" fmla="*/ 26 w 230"/>
                <a:gd name="T17" fmla="*/ 264 h 298"/>
                <a:gd name="T18" fmla="*/ 18 w 230"/>
                <a:gd name="T19" fmla="*/ 272 h 298"/>
                <a:gd name="T20" fmla="*/ 26 w 230"/>
                <a:gd name="T21" fmla="*/ 280 h 298"/>
                <a:gd name="T22" fmla="*/ 86 w 230"/>
                <a:gd name="T23" fmla="*/ 280 h 298"/>
                <a:gd name="T24" fmla="*/ 113 w 230"/>
                <a:gd name="T25" fmla="*/ 298 h 298"/>
                <a:gd name="T26" fmla="*/ 139 w 230"/>
                <a:gd name="T27" fmla="*/ 280 h 298"/>
                <a:gd name="T28" fmla="*/ 199 w 230"/>
                <a:gd name="T29" fmla="*/ 280 h 298"/>
                <a:gd name="T30" fmla="*/ 207 w 230"/>
                <a:gd name="T31" fmla="*/ 272 h 298"/>
                <a:gd name="T32" fmla="*/ 199 w 230"/>
                <a:gd name="T33" fmla="*/ 264 h 298"/>
                <a:gd name="T34" fmla="*/ 141 w 230"/>
                <a:gd name="T35" fmla="*/ 264 h 298"/>
                <a:gd name="T36" fmla="*/ 121 w 230"/>
                <a:gd name="T37" fmla="*/ 241 h 298"/>
                <a:gd name="T38" fmla="*/ 121 w 230"/>
                <a:gd name="T39" fmla="*/ 214 h 298"/>
                <a:gd name="T40" fmla="*/ 222 w 230"/>
                <a:gd name="T41" fmla="*/ 214 h 298"/>
                <a:gd name="T42" fmla="*/ 230 w 230"/>
                <a:gd name="T43" fmla="*/ 206 h 298"/>
                <a:gd name="T44" fmla="*/ 230 w 230"/>
                <a:gd name="T45" fmla="*/ 8 h 298"/>
                <a:gd name="T46" fmla="*/ 222 w 230"/>
                <a:gd name="T47" fmla="*/ 0 h 298"/>
                <a:gd name="T48" fmla="*/ 123 w 230"/>
                <a:gd name="T49" fmla="*/ 269 h 298"/>
                <a:gd name="T50" fmla="*/ 120 w 230"/>
                <a:gd name="T51" fmla="*/ 276 h 298"/>
                <a:gd name="T52" fmla="*/ 113 w 230"/>
                <a:gd name="T53" fmla="*/ 279 h 298"/>
                <a:gd name="T54" fmla="*/ 105 w 230"/>
                <a:gd name="T55" fmla="*/ 276 h 298"/>
                <a:gd name="T56" fmla="*/ 103 w 230"/>
                <a:gd name="T57" fmla="*/ 269 h 298"/>
                <a:gd name="T58" fmla="*/ 104 w 230"/>
                <a:gd name="T59" fmla="*/ 264 h 298"/>
                <a:gd name="T60" fmla="*/ 105 w 230"/>
                <a:gd name="T61" fmla="*/ 263 h 298"/>
                <a:gd name="T62" fmla="*/ 113 w 230"/>
                <a:gd name="T63" fmla="*/ 259 h 298"/>
                <a:gd name="T64" fmla="*/ 121 w 230"/>
                <a:gd name="T65" fmla="*/ 263 h 298"/>
                <a:gd name="T66" fmla="*/ 121 w 230"/>
                <a:gd name="T67" fmla="*/ 264 h 298"/>
                <a:gd name="T68" fmla="*/ 123 w 230"/>
                <a:gd name="T69" fmla="*/ 269 h 298"/>
                <a:gd name="T70" fmla="*/ 16 w 230"/>
                <a:gd name="T71" fmla="*/ 16 h 298"/>
                <a:gd name="T72" fmla="*/ 214 w 230"/>
                <a:gd name="T73" fmla="*/ 16 h 298"/>
                <a:gd name="T74" fmla="*/ 214 w 230"/>
                <a:gd name="T75" fmla="*/ 103 h 298"/>
                <a:gd name="T76" fmla="*/ 16 w 230"/>
                <a:gd name="T77" fmla="*/ 103 h 298"/>
                <a:gd name="T78" fmla="*/ 16 w 230"/>
                <a:gd name="T79" fmla="*/ 16 h 298"/>
                <a:gd name="T80" fmla="*/ 214 w 230"/>
                <a:gd name="T81" fmla="*/ 198 h 298"/>
                <a:gd name="T82" fmla="*/ 16 w 230"/>
                <a:gd name="T83" fmla="*/ 198 h 298"/>
                <a:gd name="T84" fmla="*/ 16 w 230"/>
                <a:gd name="T85" fmla="*/ 122 h 298"/>
                <a:gd name="T86" fmla="*/ 214 w 230"/>
                <a:gd name="T87" fmla="*/ 122 h 298"/>
                <a:gd name="T88" fmla="*/ 214 w 230"/>
                <a:gd name="T89" fmla="*/ 1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0" h="298">
                  <a:moveTo>
                    <a:pt x="22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11"/>
                    <a:pt x="4" y="214"/>
                    <a:pt x="8" y="214"/>
                  </a:cubicBezTo>
                  <a:cubicBezTo>
                    <a:pt x="105" y="214"/>
                    <a:pt x="105" y="214"/>
                    <a:pt x="105" y="214"/>
                  </a:cubicBezTo>
                  <a:cubicBezTo>
                    <a:pt x="105" y="241"/>
                    <a:pt x="105" y="241"/>
                    <a:pt x="105" y="241"/>
                  </a:cubicBezTo>
                  <a:cubicBezTo>
                    <a:pt x="94" y="244"/>
                    <a:pt x="86" y="253"/>
                    <a:pt x="84" y="264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2" y="264"/>
                    <a:pt x="18" y="268"/>
                    <a:pt x="18" y="272"/>
                  </a:cubicBezTo>
                  <a:cubicBezTo>
                    <a:pt x="18" y="277"/>
                    <a:pt x="22" y="280"/>
                    <a:pt x="26" y="280"/>
                  </a:cubicBezTo>
                  <a:cubicBezTo>
                    <a:pt x="86" y="280"/>
                    <a:pt x="86" y="280"/>
                    <a:pt x="86" y="280"/>
                  </a:cubicBezTo>
                  <a:cubicBezTo>
                    <a:pt x="91" y="290"/>
                    <a:pt x="101" y="298"/>
                    <a:pt x="113" y="298"/>
                  </a:cubicBezTo>
                  <a:cubicBezTo>
                    <a:pt x="125" y="298"/>
                    <a:pt x="135" y="290"/>
                    <a:pt x="139" y="280"/>
                  </a:cubicBezTo>
                  <a:cubicBezTo>
                    <a:pt x="199" y="280"/>
                    <a:pt x="199" y="280"/>
                    <a:pt x="199" y="280"/>
                  </a:cubicBezTo>
                  <a:cubicBezTo>
                    <a:pt x="204" y="280"/>
                    <a:pt x="207" y="277"/>
                    <a:pt x="207" y="272"/>
                  </a:cubicBezTo>
                  <a:cubicBezTo>
                    <a:pt x="207" y="268"/>
                    <a:pt x="204" y="264"/>
                    <a:pt x="199" y="264"/>
                  </a:cubicBezTo>
                  <a:cubicBezTo>
                    <a:pt x="141" y="264"/>
                    <a:pt x="141" y="264"/>
                    <a:pt x="141" y="264"/>
                  </a:cubicBezTo>
                  <a:cubicBezTo>
                    <a:pt x="139" y="253"/>
                    <a:pt x="131" y="244"/>
                    <a:pt x="121" y="241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222" y="214"/>
                    <a:pt x="222" y="214"/>
                    <a:pt x="222" y="214"/>
                  </a:cubicBezTo>
                  <a:cubicBezTo>
                    <a:pt x="226" y="214"/>
                    <a:pt x="230" y="211"/>
                    <a:pt x="230" y="206"/>
                  </a:cubicBezTo>
                  <a:cubicBezTo>
                    <a:pt x="230" y="8"/>
                    <a:pt x="230" y="8"/>
                    <a:pt x="230" y="8"/>
                  </a:cubicBezTo>
                  <a:cubicBezTo>
                    <a:pt x="230" y="4"/>
                    <a:pt x="226" y="0"/>
                    <a:pt x="222" y="0"/>
                  </a:cubicBezTo>
                  <a:close/>
                  <a:moveTo>
                    <a:pt x="123" y="269"/>
                  </a:moveTo>
                  <a:cubicBezTo>
                    <a:pt x="123" y="271"/>
                    <a:pt x="122" y="274"/>
                    <a:pt x="120" y="276"/>
                  </a:cubicBezTo>
                  <a:cubicBezTo>
                    <a:pt x="118" y="278"/>
                    <a:pt x="116" y="279"/>
                    <a:pt x="113" y="279"/>
                  </a:cubicBezTo>
                  <a:cubicBezTo>
                    <a:pt x="110" y="279"/>
                    <a:pt x="107" y="278"/>
                    <a:pt x="105" y="276"/>
                  </a:cubicBezTo>
                  <a:cubicBezTo>
                    <a:pt x="104" y="274"/>
                    <a:pt x="103" y="271"/>
                    <a:pt x="103" y="269"/>
                  </a:cubicBezTo>
                  <a:cubicBezTo>
                    <a:pt x="103" y="267"/>
                    <a:pt x="103" y="265"/>
                    <a:pt x="104" y="264"/>
                  </a:cubicBezTo>
                  <a:cubicBezTo>
                    <a:pt x="104" y="264"/>
                    <a:pt x="104" y="263"/>
                    <a:pt x="105" y="263"/>
                  </a:cubicBezTo>
                  <a:cubicBezTo>
                    <a:pt x="106" y="260"/>
                    <a:pt x="109" y="259"/>
                    <a:pt x="113" y="259"/>
                  </a:cubicBezTo>
                  <a:cubicBezTo>
                    <a:pt x="116" y="259"/>
                    <a:pt x="119" y="260"/>
                    <a:pt x="121" y="263"/>
                  </a:cubicBezTo>
                  <a:cubicBezTo>
                    <a:pt x="121" y="263"/>
                    <a:pt x="121" y="264"/>
                    <a:pt x="121" y="264"/>
                  </a:cubicBezTo>
                  <a:cubicBezTo>
                    <a:pt x="122" y="265"/>
                    <a:pt x="123" y="267"/>
                    <a:pt x="123" y="269"/>
                  </a:cubicBezTo>
                  <a:close/>
                  <a:moveTo>
                    <a:pt x="16" y="16"/>
                  </a:moveTo>
                  <a:cubicBezTo>
                    <a:pt x="214" y="16"/>
                    <a:pt x="214" y="16"/>
                    <a:pt x="214" y="16"/>
                  </a:cubicBezTo>
                  <a:cubicBezTo>
                    <a:pt x="214" y="103"/>
                    <a:pt x="214" y="103"/>
                    <a:pt x="214" y="103"/>
                  </a:cubicBezTo>
                  <a:cubicBezTo>
                    <a:pt x="16" y="103"/>
                    <a:pt x="16" y="103"/>
                    <a:pt x="16" y="103"/>
                  </a:cubicBezTo>
                  <a:lnTo>
                    <a:pt x="16" y="16"/>
                  </a:lnTo>
                  <a:close/>
                  <a:moveTo>
                    <a:pt x="214" y="198"/>
                  </a:moveTo>
                  <a:cubicBezTo>
                    <a:pt x="16" y="198"/>
                    <a:pt x="16" y="198"/>
                    <a:pt x="16" y="198"/>
                  </a:cubicBezTo>
                  <a:cubicBezTo>
                    <a:pt x="16" y="122"/>
                    <a:pt x="16" y="122"/>
                    <a:pt x="16" y="122"/>
                  </a:cubicBezTo>
                  <a:cubicBezTo>
                    <a:pt x="214" y="122"/>
                    <a:pt x="214" y="122"/>
                    <a:pt x="214" y="122"/>
                  </a:cubicBezTo>
                  <a:lnTo>
                    <a:pt x="214" y="1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960438" y="1701800"/>
              <a:ext cx="198438" cy="49213"/>
            </a:xfrm>
            <a:custGeom>
              <a:avLst/>
              <a:gdLst>
                <a:gd name="T0" fmla="*/ 68 w 77"/>
                <a:gd name="T1" fmla="*/ 0 h 19"/>
                <a:gd name="T2" fmla="*/ 9 w 77"/>
                <a:gd name="T3" fmla="*/ 0 h 19"/>
                <a:gd name="T4" fmla="*/ 0 w 77"/>
                <a:gd name="T5" fmla="*/ 9 h 19"/>
                <a:gd name="T6" fmla="*/ 9 w 77"/>
                <a:gd name="T7" fmla="*/ 19 h 19"/>
                <a:gd name="T8" fmla="*/ 68 w 77"/>
                <a:gd name="T9" fmla="*/ 19 h 19"/>
                <a:gd name="T10" fmla="*/ 77 w 77"/>
                <a:gd name="T11" fmla="*/ 9 h 19"/>
                <a:gd name="T12" fmla="*/ 68 w 77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19">
                  <a:moveTo>
                    <a:pt x="6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73" y="19"/>
                    <a:pt x="77" y="15"/>
                    <a:pt x="77" y="9"/>
                  </a:cubicBezTo>
                  <a:cubicBezTo>
                    <a:pt x="77" y="4"/>
                    <a:pt x="73" y="0"/>
                    <a:pt x="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960438" y="1971675"/>
              <a:ext cx="198438" cy="49213"/>
            </a:xfrm>
            <a:custGeom>
              <a:avLst/>
              <a:gdLst>
                <a:gd name="T0" fmla="*/ 9 w 77"/>
                <a:gd name="T1" fmla="*/ 19 h 19"/>
                <a:gd name="T2" fmla="*/ 68 w 77"/>
                <a:gd name="T3" fmla="*/ 19 h 19"/>
                <a:gd name="T4" fmla="*/ 77 w 77"/>
                <a:gd name="T5" fmla="*/ 9 h 19"/>
                <a:gd name="T6" fmla="*/ 68 w 77"/>
                <a:gd name="T7" fmla="*/ 0 h 19"/>
                <a:gd name="T8" fmla="*/ 9 w 77"/>
                <a:gd name="T9" fmla="*/ 0 h 19"/>
                <a:gd name="T10" fmla="*/ 0 w 77"/>
                <a:gd name="T11" fmla="*/ 9 h 19"/>
                <a:gd name="T12" fmla="*/ 9 w 77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19">
                  <a:moveTo>
                    <a:pt x="9" y="19"/>
                  </a:moveTo>
                  <a:cubicBezTo>
                    <a:pt x="68" y="19"/>
                    <a:pt x="68" y="19"/>
                    <a:pt x="68" y="19"/>
                  </a:cubicBezTo>
                  <a:cubicBezTo>
                    <a:pt x="73" y="19"/>
                    <a:pt x="77" y="14"/>
                    <a:pt x="77" y="9"/>
                  </a:cubicBezTo>
                  <a:cubicBezTo>
                    <a:pt x="77" y="4"/>
                    <a:pt x="73" y="0"/>
                    <a:pt x="6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806134" y="2915634"/>
            <a:ext cx="350502" cy="432254"/>
            <a:chOff x="74613" y="1552575"/>
            <a:chExt cx="592138" cy="730250"/>
          </a:xfrm>
          <a:solidFill>
            <a:srgbClr val="2396D3"/>
          </a:solidFill>
        </p:grpSpPr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74613" y="1552575"/>
              <a:ext cx="592138" cy="730250"/>
            </a:xfrm>
            <a:custGeom>
              <a:avLst/>
              <a:gdLst>
                <a:gd name="T0" fmla="*/ 220 w 230"/>
                <a:gd name="T1" fmla="*/ 0 h 282"/>
                <a:gd name="T2" fmla="*/ 9 w 230"/>
                <a:gd name="T3" fmla="*/ 0 h 282"/>
                <a:gd name="T4" fmla="*/ 0 w 230"/>
                <a:gd name="T5" fmla="*/ 9 h 282"/>
                <a:gd name="T6" fmla="*/ 0 w 230"/>
                <a:gd name="T7" fmla="*/ 273 h 282"/>
                <a:gd name="T8" fmla="*/ 9 w 230"/>
                <a:gd name="T9" fmla="*/ 282 h 282"/>
                <a:gd name="T10" fmla="*/ 220 w 230"/>
                <a:gd name="T11" fmla="*/ 282 h 282"/>
                <a:gd name="T12" fmla="*/ 230 w 230"/>
                <a:gd name="T13" fmla="*/ 273 h 282"/>
                <a:gd name="T14" fmla="*/ 230 w 230"/>
                <a:gd name="T15" fmla="*/ 9 h 282"/>
                <a:gd name="T16" fmla="*/ 220 w 230"/>
                <a:gd name="T17" fmla="*/ 0 h 282"/>
                <a:gd name="T18" fmla="*/ 211 w 230"/>
                <a:gd name="T19" fmla="*/ 134 h 282"/>
                <a:gd name="T20" fmla="*/ 19 w 230"/>
                <a:gd name="T21" fmla="*/ 134 h 282"/>
                <a:gd name="T22" fmla="*/ 19 w 230"/>
                <a:gd name="T23" fmla="*/ 86 h 282"/>
                <a:gd name="T24" fmla="*/ 211 w 230"/>
                <a:gd name="T25" fmla="*/ 86 h 282"/>
                <a:gd name="T26" fmla="*/ 211 w 230"/>
                <a:gd name="T27" fmla="*/ 134 h 282"/>
                <a:gd name="T28" fmla="*/ 19 w 230"/>
                <a:gd name="T29" fmla="*/ 153 h 282"/>
                <a:gd name="T30" fmla="*/ 211 w 230"/>
                <a:gd name="T31" fmla="*/ 153 h 282"/>
                <a:gd name="T32" fmla="*/ 211 w 230"/>
                <a:gd name="T33" fmla="*/ 201 h 282"/>
                <a:gd name="T34" fmla="*/ 19 w 230"/>
                <a:gd name="T35" fmla="*/ 201 h 282"/>
                <a:gd name="T36" fmla="*/ 19 w 230"/>
                <a:gd name="T37" fmla="*/ 153 h 282"/>
                <a:gd name="T38" fmla="*/ 211 w 230"/>
                <a:gd name="T39" fmla="*/ 18 h 282"/>
                <a:gd name="T40" fmla="*/ 211 w 230"/>
                <a:gd name="T41" fmla="*/ 67 h 282"/>
                <a:gd name="T42" fmla="*/ 19 w 230"/>
                <a:gd name="T43" fmla="*/ 67 h 282"/>
                <a:gd name="T44" fmla="*/ 19 w 230"/>
                <a:gd name="T45" fmla="*/ 18 h 282"/>
                <a:gd name="T46" fmla="*/ 211 w 230"/>
                <a:gd name="T47" fmla="*/ 18 h 282"/>
                <a:gd name="T48" fmla="*/ 19 w 230"/>
                <a:gd name="T49" fmla="*/ 263 h 282"/>
                <a:gd name="T50" fmla="*/ 19 w 230"/>
                <a:gd name="T51" fmla="*/ 219 h 282"/>
                <a:gd name="T52" fmla="*/ 211 w 230"/>
                <a:gd name="T53" fmla="*/ 219 h 282"/>
                <a:gd name="T54" fmla="*/ 211 w 230"/>
                <a:gd name="T55" fmla="*/ 263 h 282"/>
                <a:gd name="T56" fmla="*/ 19 w 230"/>
                <a:gd name="T57" fmla="*/ 263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0" h="282">
                  <a:moveTo>
                    <a:pt x="22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8"/>
                    <a:pt x="4" y="282"/>
                    <a:pt x="9" y="282"/>
                  </a:cubicBezTo>
                  <a:cubicBezTo>
                    <a:pt x="220" y="282"/>
                    <a:pt x="220" y="282"/>
                    <a:pt x="220" y="282"/>
                  </a:cubicBezTo>
                  <a:cubicBezTo>
                    <a:pt x="226" y="282"/>
                    <a:pt x="230" y="278"/>
                    <a:pt x="230" y="273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4"/>
                    <a:pt x="226" y="0"/>
                    <a:pt x="220" y="0"/>
                  </a:cubicBezTo>
                  <a:close/>
                  <a:moveTo>
                    <a:pt x="211" y="134"/>
                  </a:moveTo>
                  <a:cubicBezTo>
                    <a:pt x="19" y="134"/>
                    <a:pt x="19" y="134"/>
                    <a:pt x="19" y="134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11" y="86"/>
                    <a:pt x="211" y="86"/>
                    <a:pt x="211" y="86"/>
                  </a:cubicBezTo>
                  <a:lnTo>
                    <a:pt x="211" y="134"/>
                  </a:lnTo>
                  <a:close/>
                  <a:moveTo>
                    <a:pt x="19" y="153"/>
                  </a:moveTo>
                  <a:cubicBezTo>
                    <a:pt x="211" y="153"/>
                    <a:pt x="211" y="153"/>
                    <a:pt x="211" y="153"/>
                  </a:cubicBezTo>
                  <a:cubicBezTo>
                    <a:pt x="211" y="201"/>
                    <a:pt x="211" y="201"/>
                    <a:pt x="211" y="201"/>
                  </a:cubicBezTo>
                  <a:cubicBezTo>
                    <a:pt x="19" y="201"/>
                    <a:pt x="19" y="201"/>
                    <a:pt x="19" y="201"/>
                  </a:cubicBezTo>
                  <a:lnTo>
                    <a:pt x="19" y="153"/>
                  </a:lnTo>
                  <a:close/>
                  <a:moveTo>
                    <a:pt x="211" y="18"/>
                  </a:moveTo>
                  <a:cubicBezTo>
                    <a:pt x="211" y="67"/>
                    <a:pt x="211" y="67"/>
                    <a:pt x="211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18"/>
                    <a:pt x="19" y="18"/>
                    <a:pt x="19" y="18"/>
                  </a:cubicBezTo>
                  <a:lnTo>
                    <a:pt x="211" y="18"/>
                  </a:lnTo>
                  <a:close/>
                  <a:moveTo>
                    <a:pt x="19" y="263"/>
                  </a:moveTo>
                  <a:cubicBezTo>
                    <a:pt x="19" y="219"/>
                    <a:pt x="19" y="219"/>
                    <a:pt x="19" y="219"/>
                  </a:cubicBezTo>
                  <a:cubicBezTo>
                    <a:pt x="211" y="219"/>
                    <a:pt x="211" y="219"/>
                    <a:pt x="211" y="219"/>
                  </a:cubicBezTo>
                  <a:cubicBezTo>
                    <a:pt x="211" y="263"/>
                    <a:pt x="211" y="263"/>
                    <a:pt x="211" y="263"/>
                  </a:cubicBezTo>
                  <a:lnTo>
                    <a:pt x="19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auto">
            <a:xfrm>
              <a:off x="177801" y="1636713"/>
              <a:ext cx="95250" cy="49213"/>
            </a:xfrm>
            <a:custGeom>
              <a:avLst/>
              <a:gdLst>
                <a:gd name="T0" fmla="*/ 27 w 37"/>
                <a:gd name="T1" fmla="*/ 19 h 19"/>
                <a:gd name="T2" fmla="*/ 10 w 37"/>
                <a:gd name="T3" fmla="*/ 19 h 19"/>
                <a:gd name="T4" fmla="*/ 0 w 37"/>
                <a:gd name="T5" fmla="*/ 10 h 19"/>
                <a:gd name="T6" fmla="*/ 10 w 37"/>
                <a:gd name="T7" fmla="*/ 0 h 19"/>
                <a:gd name="T8" fmla="*/ 27 w 37"/>
                <a:gd name="T9" fmla="*/ 0 h 19"/>
                <a:gd name="T10" fmla="*/ 37 w 37"/>
                <a:gd name="T11" fmla="*/ 10 h 19"/>
                <a:gd name="T12" fmla="*/ 27 w 37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9">
                  <a:moveTo>
                    <a:pt x="27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5"/>
                    <a:pt x="37" y="10"/>
                  </a:cubicBezTo>
                  <a:cubicBezTo>
                    <a:pt x="37" y="15"/>
                    <a:pt x="32" y="19"/>
                    <a:pt x="2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177801" y="2152650"/>
              <a:ext cx="95250" cy="49213"/>
            </a:xfrm>
            <a:custGeom>
              <a:avLst/>
              <a:gdLst>
                <a:gd name="T0" fmla="*/ 27 w 37"/>
                <a:gd name="T1" fmla="*/ 19 h 19"/>
                <a:gd name="T2" fmla="*/ 10 w 37"/>
                <a:gd name="T3" fmla="*/ 19 h 19"/>
                <a:gd name="T4" fmla="*/ 0 w 37"/>
                <a:gd name="T5" fmla="*/ 9 h 19"/>
                <a:gd name="T6" fmla="*/ 10 w 37"/>
                <a:gd name="T7" fmla="*/ 0 h 19"/>
                <a:gd name="T8" fmla="*/ 27 w 37"/>
                <a:gd name="T9" fmla="*/ 0 h 19"/>
                <a:gd name="T10" fmla="*/ 37 w 37"/>
                <a:gd name="T11" fmla="*/ 9 h 19"/>
                <a:gd name="T12" fmla="*/ 27 w 37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9">
                  <a:moveTo>
                    <a:pt x="27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4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4"/>
                    <a:pt x="37" y="9"/>
                  </a:cubicBezTo>
                  <a:cubicBezTo>
                    <a:pt x="37" y="14"/>
                    <a:pt x="32" y="19"/>
                    <a:pt x="2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177801" y="1812925"/>
              <a:ext cx="95250" cy="47625"/>
            </a:xfrm>
            <a:custGeom>
              <a:avLst/>
              <a:gdLst>
                <a:gd name="T0" fmla="*/ 27 w 37"/>
                <a:gd name="T1" fmla="*/ 18 h 18"/>
                <a:gd name="T2" fmla="*/ 10 w 37"/>
                <a:gd name="T3" fmla="*/ 18 h 18"/>
                <a:gd name="T4" fmla="*/ 0 w 37"/>
                <a:gd name="T5" fmla="*/ 9 h 18"/>
                <a:gd name="T6" fmla="*/ 10 w 37"/>
                <a:gd name="T7" fmla="*/ 0 h 18"/>
                <a:gd name="T8" fmla="*/ 27 w 37"/>
                <a:gd name="T9" fmla="*/ 0 h 18"/>
                <a:gd name="T10" fmla="*/ 37 w 37"/>
                <a:gd name="T11" fmla="*/ 9 h 18"/>
                <a:gd name="T12" fmla="*/ 27 w 3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8">
                  <a:moveTo>
                    <a:pt x="27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5" y="18"/>
                    <a:pt x="0" y="14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4"/>
                    <a:pt x="37" y="9"/>
                  </a:cubicBezTo>
                  <a:cubicBezTo>
                    <a:pt x="37" y="14"/>
                    <a:pt x="32" y="18"/>
                    <a:pt x="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177801" y="1987550"/>
              <a:ext cx="95250" cy="49213"/>
            </a:xfrm>
            <a:custGeom>
              <a:avLst/>
              <a:gdLst>
                <a:gd name="T0" fmla="*/ 27 w 37"/>
                <a:gd name="T1" fmla="*/ 19 h 19"/>
                <a:gd name="T2" fmla="*/ 10 w 37"/>
                <a:gd name="T3" fmla="*/ 19 h 19"/>
                <a:gd name="T4" fmla="*/ 0 w 37"/>
                <a:gd name="T5" fmla="*/ 10 h 19"/>
                <a:gd name="T6" fmla="*/ 10 w 37"/>
                <a:gd name="T7" fmla="*/ 0 h 19"/>
                <a:gd name="T8" fmla="*/ 27 w 37"/>
                <a:gd name="T9" fmla="*/ 0 h 19"/>
                <a:gd name="T10" fmla="*/ 37 w 37"/>
                <a:gd name="T11" fmla="*/ 10 h 19"/>
                <a:gd name="T12" fmla="*/ 27 w 37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9">
                  <a:moveTo>
                    <a:pt x="27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4"/>
                    <a:pt x="37" y="10"/>
                  </a:cubicBezTo>
                  <a:cubicBezTo>
                    <a:pt x="37" y="15"/>
                    <a:pt x="32" y="19"/>
                    <a:pt x="2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568008" y="2915634"/>
            <a:ext cx="350502" cy="432254"/>
            <a:chOff x="74613" y="1552575"/>
            <a:chExt cx="592138" cy="730250"/>
          </a:xfrm>
          <a:solidFill>
            <a:srgbClr val="2396D3"/>
          </a:solidFill>
        </p:grpSpPr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74613" y="1552575"/>
              <a:ext cx="592138" cy="730250"/>
            </a:xfrm>
            <a:custGeom>
              <a:avLst/>
              <a:gdLst>
                <a:gd name="T0" fmla="*/ 220 w 230"/>
                <a:gd name="T1" fmla="*/ 0 h 282"/>
                <a:gd name="T2" fmla="*/ 9 w 230"/>
                <a:gd name="T3" fmla="*/ 0 h 282"/>
                <a:gd name="T4" fmla="*/ 0 w 230"/>
                <a:gd name="T5" fmla="*/ 9 h 282"/>
                <a:gd name="T6" fmla="*/ 0 w 230"/>
                <a:gd name="T7" fmla="*/ 273 h 282"/>
                <a:gd name="T8" fmla="*/ 9 w 230"/>
                <a:gd name="T9" fmla="*/ 282 h 282"/>
                <a:gd name="T10" fmla="*/ 220 w 230"/>
                <a:gd name="T11" fmla="*/ 282 h 282"/>
                <a:gd name="T12" fmla="*/ 230 w 230"/>
                <a:gd name="T13" fmla="*/ 273 h 282"/>
                <a:gd name="T14" fmla="*/ 230 w 230"/>
                <a:gd name="T15" fmla="*/ 9 h 282"/>
                <a:gd name="T16" fmla="*/ 220 w 230"/>
                <a:gd name="T17" fmla="*/ 0 h 282"/>
                <a:gd name="T18" fmla="*/ 211 w 230"/>
                <a:gd name="T19" fmla="*/ 134 h 282"/>
                <a:gd name="T20" fmla="*/ 19 w 230"/>
                <a:gd name="T21" fmla="*/ 134 h 282"/>
                <a:gd name="T22" fmla="*/ 19 w 230"/>
                <a:gd name="T23" fmla="*/ 86 h 282"/>
                <a:gd name="T24" fmla="*/ 211 w 230"/>
                <a:gd name="T25" fmla="*/ 86 h 282"/>
                <a:gd name="T26" fmla="*/ 211 w 230"/>
                <a:gd name="T27" fmla="*/ 134 h 282"/>
                <a:gd name="T28" fmla="*/ 19 w 230"/>
                <a:gd name="T29" fmla="*/ 153 h 282"/>
                <a:gd name="T30" fmla="*/ 211 w 230"/>
                <a:gd name="T31" fmla="*/ 153 h 282"/>
                <a:gd name="T32" fmla="*/ 211 w 230"/>
                <a:gd name="T33" fmla="*/ 201 h 282"/>
                <a:gd name="T34" fmla="*/ 19 w 230"/>
                <a:gd name="T35" fmla="*/ 201 h 282"/>
                <a:gd name="T36" fmla="*/ 19 w 230"/>
                <a:gd name="T37" fmla="*/ 153 h 282"/>
                <a:gd name="T38" fmla="*/ 211 w 230"/>
                <a:gd name="T39" fmla="*/ 18 h 282"/>
                <a:gd name="T40" fmla="*/ 211 w 230"/>
                <a:gd name="T41" fmla="*/ 67 h 282"/>
                <a:gd name="T42" fmla="*/ 19 w 230"/>
                <a:gd name="T43" fmla="*/ 67 h 282"/>
                <a:gd name="T44" fmla="*/ 19 w 230"/>
                <a:gd name="T45" fmla="*/ 18 h 282"/>
                <a:gd name="T46" fmla="*/ 211 w 230"/>
                <a:gd name="T47" fmla="*/ 18 h 282"/>
                <a:gd name="T48" fmla="*/ 19 w 230"/>
                <a:gd name="T49" fmla="*/ 263 h 282"/>
                <a:gd name="T50" fmla="*/ 19 w 230"/>
                <a:gd name="T51" fmla="*/ 219 h 282"/>
                <a:gd name="T52" fmla="*/ 211 w 230"/>
                <a:gd name="T53" fmla="*/ 219 h 282"/>
                <a:gd name="T54" fmla="*/ 211 w 230"/>
                <a:gd name="T55" fmla="*/ 263 h 282"/>
                <a:gd name="T56" fmla="*/ 19 w 230"/>
                <a:gd name="T57" fmla="*/ 263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0" h="282">
                  <a:moveTo>
                    <a:pt x="22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8"/>
                    <a:pt x="4" y="282"/>
                    <a:pt x="9" y="282"/>
                  </a:cubicBezTo>
                  <a:cubicBezTo>
                    <a:pt x="220" y="282"/>
                    <a:pt x="220" y="282"/>
                    <a:pt x="220" y="282"/>
                  </a:cubicBezTo>
                  <a:cubicBezTo>
                    <a:pt x="226" y="282"/>
                    <a:pt x="230" y="278"/>
                    <a:pt x="230" y="273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4"/>
                    <a:pt x="226" y="0"/>
                    <a:pt x="220" y="0"/>
                  </a:cubicBezTo>
                  <a:close/>
                  <a:moveTo>
                    <a:pt x="211" y="134"/>
                  </a:moveTo>
                  <a:cubicBezTo>
                    <a:pt x="19" y="134"/>
                    <a:pt x="19" y="134"/>
                    <a:pt x="19" y="134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11" y="86"/>
                    <a:pt x="211" y="86"/>
                    <a:pt x="211" y="86"/>
                  </a:cubicBezTo>
                  <a:lnTo>
                    <a:pt x="211" y="134"/>
                  </a:lnTo>
                  <a:close/>
                  <a:moveTo>
                    <a:pt x="19" y="153"/>
                  </a:moveTo>
                  <a:cubicBezTo>
                    <a:pt x="211" y="153"/>
                    <a:pt x="211" y="153"/>
                    <a:pt x="211" y="153"/>
                  </a:cubicBezTo>
                  <a:cubicBezTo>
                    <a:pt x="211" y="201"/>
                    <a:pt x="211" y="201"/>
                    <a:pt x="211" y="201"/>
                  </a:cubicBezTo>
                  <a:cubicBezTo>
                    <a:pt x="19" y="201"/>
                    <a:pt x="19" y="201"/>
                    <a:pt x="19" y="201"/>
                  </a:cubicBezTo>
                  <a:lnTo>
                    <a:pt x="19" y="153"/>
                  </a:lnTo>
                  <a:close/>
                  <a:moveTo>
                    <a:pt x="211" y="18"/>
                  </a:moveTo>
                  <a:cubicBezTo>
                    <a:pt x="211" y="67"/>
                    <a:pt x="211" y="67"/>
                    <a:pt x="211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18"/>
                    <a:pt x="19" y="18"/>
                    <a:pt x="19" y="18"/>
                  </a:cubicBezTo>
                  <a:lnTo>
                    <a:pt x="211" y="18"/>
                  </a:lnTo>
                  <a:close/>
                  <a:moveTo>
                    <a:pt x="19" y="263"/>
                  </a:moveTo>
                  <a:cubicBezTo>
                    <a:pt x="19" y="219"/>
                    <a:pt x="19" y="219"/>
                    <a:pt x="19" y="219"/>
                  </a:cubicBezTo>
                  <a:cubicBezTo>
                    <a:pt x="211" y="219"/>
                    <a:pt x="211" y="219"/>
                    <a:pt x="211" y="219"/>
                  </a:cubicBezTo>
                  <a:cubicBezTo>
                    <a:pt x="211" y="263"/>
                    <a:pt x="211" y="263"/>
                    <a:pt x="211" y="263"/>
                  </a:cubicBezTo>
                  <a:lnTo>
                    <a:pt x="19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177801" y="1636713"/>
              <a:ext cx="95250" cy="49213"/>
            </a:xfrm>
            <a:custGeom>
              <a:avLst/>
              <a:gdLst>
                <a:gd name="T0" fmla="*/ 27 w 37"/>
                <a:gd name="T1" fmla="*/ 19 h 19"/>
                <a:gd name="T2" fmla="*/ 10 w 37"/>
                <a:gd name="T3" fmla="*/ 19 h 19"/>
                <a:gd name="T4" fmla="*/ 0 w 37"/>
                <a:gd name="T5" fmla="*/ 10 h 19"/>
                <a:gd name="T6" fmla="*/ 10 w 37"/>
                <a:gd name="T7" fmla="*/ 0 h 19"/>
                <a:gd name="T8" fmla="*/ 27 w 37"/>
                <a:gd name="T9" fmla="*/ 0 h 19"/>
                <a:gd name="T10" fmla="*/ 37 w 37"/>
                <a:gd name="T11" fmla="*/ 10 h 19"/>
                <a:gd name="T12" fmla="*/ 27 w 37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9">
                  <a:moveTo>
                    <a:pt x="27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5"/>
                    <a:pt x="37" y="10"/>
                  </a:cubicBezTo>
                  <a:cubicBezTo>
                    <a:pt x="37" y="15"/>
                    <a:pt x="32" y="19"/>
                    <a:pt x="2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10"/>
            <p:cNvSpPr>
              <a:spLocks/>
            </p:cNvSpPr>
            <p:nvPr/>
          </p:nvSpPr>
          <p:spPr bwMode="auto">
            <a:xfrm>
              <a:off x="177801" y="2152650"/>
              <a:ext cx="95250" cy="49213"/>
            </a:xfrm>
            <a:custGeom>
              <a:avLst/>
              <a:gdLst>
                <a:gd name="T0" fmla="*/ 27 w 37"/>
                <a:gd name="T1" fmla="*/ 19 h 19"/>
                <a:gd name="T2" fmla="*/ 10 w 37"/>
                <a:gd name="T3" fmla="*/ 19 h 19"/>
                <a:gd name="T4" fmla="*/ 0 w 37"/>
                <a:gd name="T5" fmla="*/ 9 h 19"/>
                <a:gd name="T6" fmla="*/ 10 w 37"/>
                <a:gd name="T7" fmla="*/ 0 h 19"/>
                <a:gd name="T8" fmla="*/ 27 w 37"/>
                <a:gd name="T9" fmla="*/ 0 h 19"/>
                <a:gd name="T10" fmla="*/ 37 w 37"/>
                <a:gd name="T11" fmla="*/ 9 h 19"/>
                <a:gd name="T12" fmla="*/ 27 w 37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9">
                  <a:moveTo>
                    <a:pt x="27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4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4"/>
                    <a:pt x="37" y="9"/>
                  </a:cubicBezTo>
                  <a:cubicBezTo>
                    <a:pt x="37" y="14"/>
                    <a:pt x="32" y="19"/>
                    <a:pt x="2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auto">
            <a:xfrm>
              <a:off x="177801" y="1812925"/>
              <a:ext cx="95250" cy="47625"/>
            </a:xfrm>
            <a:custGeom>
              <a:avLst/>
              <a:gdLst>
                <a:gd name="T0" fmla="*/ 27 w 37"/>
                <a:gd name="T1" fmla="*/ 18 h 18"/>
                <a:gd name="T2" fmla="*/ 10 w 37"/>
                <a:gd name="T3" fmla="*/ 18 h 18"/>
                <a:gd name="T4" fmla="*/ 0 w 37"/>
                <a:gd name="T5" fmla="*/ 9 h 18"/>
                <a:gd name="T6" fmla="*/ 10 w 37"/>
                <a:gd name="T7" fmla="*/ 0 h 18"/>
                <a:gd name="T8" fmla="*/ 27 w 37"/>
                <a:gd name="T9" fmla="*/ 0 h 18"/>
                <a:gd name="T10" fmla="*/ 37 w 37"/>
                <a:gd name="T11" fmla="*/ 9 h 18"/>
                <a:gd name="T12" fmla="*/ 27 w 3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8">
                  <a:moveTo>
                    <a:pt x="27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5" y="18"/>
                    <a:pt x="0" y="14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4"/>
                    <a:pt x="37" y="9"/>
                  </a:cubicBezTo>
                  <a:cubicBezTo>
                    <a:pt x="37" y="14"/>
                    <a:pt x="32" y="18"/>
                    <a:pt x="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177801" y="1987550"/>
              <a:ext cx="95250" cy="49213"/>
            </a:xfrm>
            <a:custGeom>
              <a:avLst/>
              <a:gdLst>
                <a:gd name="T0" fmla="*/ 27 w 37"/>
                <a:gd name="T1" fmla="*/ 19 h 19"/>
                <a:gd name="T2" fmla="*/ 10 w 37"/>
                <a:gd name="T3" fmla="*/ 19 h 19"/>
                <a:gd name="T4" fmla="*/ 0 w 37"/>
                <a:gd name="T5" fmla="*/ 10 h 19"/>
                <a:gd name="T6" fmla="*/ 10 w 37"/>
                <a:gd name="T7" fmla="*/ 0 h 19"/>
                <a:gd name="T8" fmla="*/ 27 w 37"/>
                <a:gd name="T9" fmla="*/ 0 h 19"/>
                <a:gd name="T10" fmla="*/ 37 w 37"/>
                <a:gd name="T11" fmla="*/ 10 h 19"/>
                <a:gd name="T12" fmla="*/ 27 w 37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9">
                  <a:moveTo>
                    <a:pt x="27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4"/>
                    <a:pt x="37" y="10"/>
                  </a:cubicBezTo>
                  <a:cubicBezTo>
                    <a:pt x="37" y="15"/>
                    <a:pt x="32" y="19"/>
                    <a:pt x="2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8321860" y="2915634"/>
            <a:ext cx="350502" cy="432254"/>
            <a:chOff x="74613" y="1552575"/>
            <a:chExt cx="592138" cy="730250"/>
          </a:xfrm>
          <a:solidFill>
            <a:srgbClr val="2396D3"/>
          </a:solidFill>
        </p:grpSpPr>
        <p:sp>
          <p:nvSpPr>
            <p:cNvPr id="43" name="Freeform 8"/>
            <p:cNvSpPr>
              <a:spLocks noEditPoints="1"/>
            </p:cNvSpPr>
            <p:nvPr/>
          </p:nvSpPr>
          <p:spPr bwMode="auto">
            <a:xfrm>
              <a:off x="74613" y="1552575"/>
              <a:ext cx="592138" cy="730250"/>
            </a:xfrm>
            <a:custGeom>
              <a:avLst/>
              <a:gdLst>
                <a:gd name="T0" fmla="*/ 220 w 230"/>
                <a:gd name="T1" fmla="*/ 0 h 282"/>
                <a:gd name="T2" fmla="*/ 9 w 230"/>
                <a:gd name="T3" fmla="*/ 0 h 282"/>
                <a:gd name="T4" fmla="*/ 0 w 230"/>
                <a:gd name="T5" fmla="*/ 9 h 282"/>
                <a:gd name="T6" fmla="*/ 0 w 230"/>
                <a:gd name="T7" fmla="*/ 273 h 282"/>
                <a:gd name="T8" fmla="*/ 9 w 230"/>
                <a:gd name="T9" fmla="*/ 282 h 282"/>
                <a:gd name="T10" fmla="*/ 220 w 230"/>
                <a:gd name="T11" fmla="*/ 282 h 282"/>
                <a:gd name="T12" fmla="*/ 230 w 230"/>
                <a:gd name="T13" fmla="*/ 273 h 282"/>
                <a:gd name="T14" fmla="*/ 230 w 230"/>
                <a:gd name="T15" fmla="*/ 9 h 282"/>
                <a:gd name="T16" fmla="*/ 220 w 230"/>
                <a:gd name="T17" fmla="*/ 0 h 282"/>
                <a:gd name="T18" fmla="*/ 211 w 230"/>
                <a:gd name="T19" fmla="*/ 134 h 282"/>
                <a:gd name="T20" fmla="*/ 19 w 230"/>
                <a:gd name="T21" fmla="*/ 134 h 282"/>
                <a:gd name="T22" fmla="*/ 19 w 230"/>
                <a:gd name="T23" fmla="*/ 86 h 282"/>
                <a:gd name="T24" fmla="*/ 211 w 230"/>
                <a:gd name="T25" fmla="*/ 86 h 282"/>
                <a:gd name="T26" fmla="*/ 211 w 230"/>
                <a:gd name="T27" fmla="*/ 134 h 282"/>
                <a:gd name="T28" fmla="*/ 19 w 230"/>
                <a:gd name="T29" fmla="*/ 153 h 282"/>
                <a:gd name="T30" fmla="*/ 211 w 230"/>
                <a:gd name="T31" fmla="*/ 153 h 282"/>
                <a:gd name="T32" fmla="*/ 211 w 230"/>
                <a:gd name="T33" fmla="*/ 201 h 282"/>
                <a:gd name="T34" fmla="*/ 19 w 230"/>
                <a:gd name="T35" fmla="*/ 201 h 282"/>
                <a:gd name="T36" fmla="*/ 19 w 230"/>
                <a:gd name="T37" fmla="*/ 153 h 282"/>
                <a:gd name="T38" fmla="*/ 211 w 230"/>
                <a:gd name="T39" fmla="*/ 18 h 282"/>
                <a:gd name="T40" fmla="*/ 211 w 230"/>
                <a:gd name="T41" fmla="*/ 67 h 282"/>
                <a:gd name="T42" fmla="*/ 19 w 230"/>
                <a:gd name="T43" fmla="*/ 67 h 282"/>
                <a:gd name="T44" fmla="*/ 19 w 230"/>
                <a:gd name="T45" fmla="*/ 18 h 282"/>
                <a:gd name="T46" fmla="*/ 211 w 230"/>
                <a:gd name="T47" fmla="*/ 18 h 282"/>
                <a:gd name="T48" fmla="*/ 19 w 230"/>
                <a:gd name="T49" fmla="*/ 263 h 282"/>
                <a:gd name="T50" fmla="*/ 19 w 230"/>
                <a:gd name="T51" fmla="*/ 219 h 282"/>
                <a:gd name="T52" fmla="*/ 211 w 230"/>
                <a:gd name="T53" fmla="*/ 219 h 282"/>
                <a:gd name="T54" fmla="*/ 211 w 230"/>
                <a:gd name="T55" fmla="*/ 263 h 282"/>
                <a:gd name="T56" fmla="*/ 19 w 230"/>
                <a:gd name="T57" fmla="*/ 263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0" h="282">
                  <a:moveTo>
                    <a:pt x="22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8"/>
                    <a:pt x="4" y="282"/>
                    <a:pt x="9" y="282"/>
                  </a:cubicBezTo>
                  <a:cubicBezTo>
                    <a:pt x="220" y="282"/>
                    <a:pt x="220" y="282"/>
                    <a:pt x="220" y="282"/>
                  </a:cubicBezTo>
                  <a:cubicBezTo>
                    <a:pt x="226" y="282"/>
                    <a:pt x="230" y="278"/>
                    <a:pt x="230" y="273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4"/>
                    <a:pt x="226" y="0"/>
                    <a:pt x="220" y="0"/>
                  </a:cubicBezTo>
                  <a:close/>
                  <a:moveTo>
                    <a:pt x="211" y="134"/>
                  </a:moveTo>
                  <a:cubicBezTo>
                    <a:pt x="19" y="134"/>
                    <a:pt x="19" y="134"/>
                    <a:pt x="19" y="134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11" y="86"/>
                    <a:pt x="211" y="86"/>
                    <a:pt x="211" y="86"/>
                  </a:cubicBezTo>
                  <a:lnTo>
                    <a:pt x="211" y="134"/>
                  </a:lnTo>
                  <a:close/>
                  <a:moveTo>
                    <a:pt x="19" y="153"/>
                  </a:moveTo>
                  <a:cubicBezTo>
                    <a:pt x="211" y="153"/>
                    <a:pt x="211" y="153"/>
                    <a:pt x="211" y="153"/>
                  </a:cubicBezTo>
                  <a:cubicBezTo>
                    <a:pt x="211" y="201"/>
                    <a:pt x="211" y="201"/>
                    <a:pt x="211" y="201"/>
                  </a:cubicBezTo>
                  <a:cubicBezTo>
                    <a:pt x="19" y="201"/>
                    <a:pt x="19" y="201"/>
                    <a:pt x="19" y="201"/>
                  </a:cubicBezTo>
                  <a:lnTo>
                    <a:pt x="19" y="153"/>
                  </a:lnTo>
                  <a:close/>
                  <a:moveTo>
                    <a:pt x="211" y="18"/>
                  </a:moveTo>
                  <a:cubicBezTo>
                    <a:pt x="211" y="67"/>
                    <a:pt x="211" y="67"/>
                    <a:pt x="211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18"/>
                    <a:pt x="19" y="18"/>
                    <a:pt x="19" y="18"/>
                  </a:cubicBezTo>
                  <a:lnTo>
                    <a:pt x="211" y="18"/>
                  </a:lnTo>
                  <a:close/>
                  <a:moveTo>
                    <a:pt x="19" y="263"/>
                  </a:moveTo>
                  <a:cubicBezTo>
                    <a:pt x="19" y="219"/>
                    <a:pt x="19" y="219"/>
                    <a:pt x="19" y="219"/>
                  </a:cubicBezTo>
                  <a:cubicBezTo>
                    <a:pt x="211" y="219"/>
                    <a:pt x="211" y="219"/>
                    <a:pt x="211" y="219"/>
                  </a:cubicBezTo>
                  <a:cubicBezTo>
                    <a:pt x="211" y="263"/>
                    <a:pt x="211" y="263"/>
                    <a:pt x="211" y="263"/>
                  </a:cubicBezTo>
                  <a:lnTo>
                    <a:pt x="19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9"/>
            <p:cNvSpPr>
              <a:spLocks/>
            </p:cNvSpPr>
            <p:nvPr/>
          </p:nvSpPr>
          <p:spPr bwMode="auto">
            <a:xfrm>
              <a:off x="177801" y="1636713"/>
              <a:ext cx="95250" cy="49213"/>
            </a:xfrm>
            <a:custGeom>
              <a:avLst/>
              <a:gdLst>
                <a:gd name="T0" fmla="*/ 27 w 37"/>
                <a:gd name="T1" fmla="*/ 19 h 19"/>
                <a:gd name="T2" fmla="*/ 10 w 37"/>
                <a:gd name="T3" fmla="*/ 19 h 19"/>
                <a:gd name="T4" fmla="*/ 0 w 37"/>
                <a:gd name="T5" fmla="*/ 10 h 19"/>
                <a:gd name="T6" fmla="*/ 10 w 37"/>
                <a:gd name="T7" fmla="*/ 0 h 19"/>
                <a:gd name="T8" fmla="*/ 27 w 37"/>
                <a:gd name="T9" fmla="*/ 0 h 19"/>
                <a:gd name="T10" fmla="*/ 37 w 37"/>
                <a:gd name="T11" fmla="*/ 10 h 19"/>
                <a:gd name="T12" fmla="*/ 27 w 37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9">
                  <a:moveTo>
                    <a:pt x="27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5"/>
                    <a:pt x="37" y="10"/>
                  </a:cubicBezTo>
                  <a:cubicBezTo>
                    <a:pt x="37" y="15"/>
                    <a:pt x="32" y="19"/>
                    <a:pt x="2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auto">
            <a:xfrm>
              <a:off x="177801" y="2152650"/>
              <a:ext cx="95250" cy="49213"/>
            </a:xfrm>
            <a:custGeom>
              <a:avLst/>
              <a:gdLst>
                <a:gd name="T0" fmla="*/ 27 w 37"/>
                <a:gd name="T1" fmla="*/ 19 h 19"/>
                <a:gd name="T2" fmla="*/ 10 w 37"/>
                <a:gd name="T3" fmla="*/ 19 h 19"/>
                <a:gd name="T4" fmla="*/ 0 w 37"/>
                <a:gd name="T5" fmla="*/ 9 h 19"/>
                <a:gd name="T6" fmla="*/ 10 w 37"/>
                <a:gd name="T7" fmla="*/ 0 h 19"/>
                <a:gd name="T8" fmla="*/ 27 w 37"/>
                <a:gd name="T9" fmla="*/ 0 h 19"/>
                <a:gd name="T10" fmla="*/ 37 w 37"/>
                <a:gd name="T11" fmla="*/ 9 h 19"/>
                <a:gd name="T12" fmla="*/ 27 w 37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9">
                  <a:moveTo>
                    <a:pt x="27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4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4"/>
                    <a:pt x="37" y="9"/>
                  </a:cubicBezTo>
                  <a:cubicBezTo>
                    <a:pt x="37" y="14"/>
                    <a:pt x="32" y="19"/>
                    <a:pt x="2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11"/>
            <p:cNvSpPr>
              <a:spLocks/>
            </p:cNvSpPr>
            <p:nvPr/>
          </p:nvSpPr>
          <p:spPr bwMode="auto">
            <a:xfrm>
              <a:off x="177801" y="1812925"/>
              <a:ext cx="95250" cy="47625"/>
            </a:xfrm>
            <a:custGeom>
              <a:avLst/>
              <a:gdLst>
                <a:gd name="T0" fmla="*/ 27 w 37"/>
                <a:gd name="T1" fmla="*/ 18 h 18"/>
                <a:gd name="T2" fmla="*/ 10 w 37"/>
                <a:gd name="T3" fmla="*/ 18 h 18"/>
                <a:gd name="T4" fmla="*/ 0 w 37"/>
                <a:gd name="T5" fmla="*/ 9 h 18"/>
                <a:gd name="T6" fmla="*/ 10 w 37"/>
                <a:gd name="T7" fmla="*/ 0 h 18"/>
                <a:gd name="T8" fmla="*/ 27 w 37"/>
                <a:gd name="T9" fmla="*/ 0 h 18"/>
                <a:gd name="T10" fmla="*/ 37 w 37"/>
                <a:gd name="T11" fmla="*/ 9 h 18"/>
                <a:gd name="T12" fmla="*/ 27 w 3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8">
                  <a:moveTo>
                    <a:pt x="27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5" y="18"/>
                    <a:pt x="0" y="14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4"/>
                    <a:pt x="37" y="9"/>
                  </a:cubicBezTo>
                  <a:cubicBezTo>
                    <a:pt x="37" y="14"/>
                    <a:pt x="32" y="18"/>
                    <a:pt x="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12"/>
            <p:cNvSpPr>
              <a:spLocks/>
            </p:cNvSpPr>
            <p:nvPr/>
          </p:nvSpPr>
          <p:spPr bwMode="auto">
            <a:xfrm>
              <a:off x="177801" y="1987550"/>
              <a:ext cx="95250" cy="49213"/>
            </a:xfrm>
            <a:custGeom>
              <a:avLst/>
              <a:gdLst>
                <a:gd name="T0" fmla="*/ 27 w 37"/>
                <a:gd name="T1" fmla="*/ 19 h 19"/>
                <a:gd name="T2" fmla="*/ 10 w 37"/>
                <a:gd name="T3" fmla="*/ 19 h 19"/>
                <a:gd name="T4" fmla="*/ 0 w 37"/>
                <a:gd name="T5" fmla="*/ 10 h 19"/>
                <a:gd name="T6" fmla="*/ 10 w 37"/>
                <a:gd name="T7" fmla="*/ 0 h 19"/>
                <a:gd name="T8" fmla="*/ 27 w 37"/>
                <a:gd name="T9" fmla="*/ 0 h 19"/>
                <a:gd name="T10" fmla="*/ 37 w 37"/>
                <a:gd name="T11" fmla="*/ 10 h 19"/>
                <a:gd name="T12" fmla="*/ 27 w 37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9">
                  <a:moveTo>
                    <a:pt x="27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5" y="19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2" y="0"/>
                    <a:pt x="37" y="4"/>
                    <a:pt x="37" y="10"/>
                  </a:cubicBezTo>
                  <a:cubicBezTo>
                    <a:pt x="37" y="15"/>
                    <a:pt x="32" y="19"/>
                    <a:pt x="2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5566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r="16446"/>
          <a:stretch/>
        </p:blipFill>
        <p:spPr>
          <a:xfrm>
            <a:off x="7543800" y="0"/>
            <a:ext cx="4648200" cy="6129338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65784E9A-18E6-48E4-A904-6AD2AF625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476575"/>
            <a:ext cx="6239559" cy="510977"/>
          </a:xfrm>
        </p:spPr>
        <p:txBody>
          <a:bodyPr anchor="t"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Dedicated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</a:rPr>
              <a:t>Lite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– аренда серверов в ЦОД в Беларуси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8</a:t>
            </a:fld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8AE74-B530-4878-BAA9-86D9265B6721}"/>
              </a:ext>
            </a:extLst>
          </p:cNvPr>
          <p:cNvSpPr txBox="1"/>
          <p:nvPr/>
        </p:nvSpPr>
        <p:spPr>
          <a:xfrm>
            <a:off x="422491" y="1917578"/>
            <a:ext cx="651984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Готовые конфигурации серверов HP с процессорами </a:t>
            </a:r>
            <a:r>
              <a:rPr lang="ru-RU" sz="1700" dirty="0" err="1"/>
              <a:t>Intel</a:t>
            </a:r>
            <a:r>
              <a:rPr lang="ru-RU" sz="1700" dirty="0"/>
              <a:t> </a:t>
            </a:r>
            <a:r>
              <a:rPr lang="ru-RU" sz="1700" dirty="0" err="1"/>
              <a:t>Xeon</a:t>
            </a:r>
            <a:r>
              <a:rPr lang="ru-RU" sz="1700" dirty="0"/>
              <a:t> E5</a:t>
            </a:r>
            <a:r>
              <a:rPr lang="en-US" sz="1700" dirty="0"/>
              <a:t> </a:t>
            </a:r>
            <a:r>
              <a:rPr lang="ru-RU" sz="1700" dirty="0"/>
              <a:t>и </a:t>
            </a:r>
            <a:r>
              <a:rPr lang="en-US" sz="1700" dirty="0"/>
              <a:t>Intel Xeon Gold 6130</a:t>
            </a:r>
            <a:r>
              <a:rPr lang="ru-RU" sz="1700" dirty="0"/>
              <a:t> </a:t>
            </a:r>
            <a:endParaRPr lang="en-US" sz="1700" dirty="0"/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Быстрый старт - от 30 минут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Выдача ресурсов СХД по протоколу </a:t>
            </a:r>
            <a:r>
              <a:rPr lang="en-US" sz="1700" dirty="0"/>
              <a:t>FC</a:t>
            </a:r>
            <a:endParaRPr lang="ru-RU" sz="1700" dirty="0"/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Цены на оборудование – ниже, чем на площадке в РФ </a:t>
            </a:r>
            <a:br>
              <a:rPr lang="ru-RU" sz="1700" dirty="0"/>
            </a:br>
            <a:r>
              <a:rPr lang="ru-RU" sz="1700" dirty="0"/>
              <a:t>– от 12 000 рублей/месяц за сервер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Техническая поддержка на стороне инженеров ЦОД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Безлимитный Интернет</a:t>
            </a:r>
          </a:p>
          <a:p>
            <a:pPr marL="285750" indent="-285750">
              <a:spcBef>
                <a:spcPts val="1100"/>
              </a:spcBef>
              <a:buClr>
                <a:srgbClr val="2396D3"/>
              </a:buClr>
              <a:buFont typeface="Arial" panose="020B0604020202020204" pitchFamily="34" charset="0"/>
              <a:buChar char="•"/>
            </a:pPr>
            <a:r>
              <a:rPr lang="ru-RU" sz="1700" dirty="0"/>
              <a:t>Удалённое управление - IPMI с подключением по отдельному каналу для менеджмента по VPN</a:t>
            </a:r>
          </a:p>
        </p:txBody>
      </p:sp>
    </p:spTree>
    <p:extLst>
      <p:ext uri="{BB962C8B-B14F-4D97-AF65-F5344CB8AC3E}">
        <p14:creationId xmlns:p14="http://schemas.microsoft.com/office/powerpoint/2010/main" val="1768597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10399B7-3DE8-459A-9E87-DC03FEA852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Инферит - серверы производства РФ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2878E1-D1E3-4253-85D2-95D5159E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9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0DE30EB-FCF4-450F-9AA6-16A1CD9AC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6248"/>
            <a:ext cx="5074650" cy="2486624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Собственное производство в России, Наукоград Фрязино</a:t>
            </a:r>
            <a:endParaRPr lang="en-US" sz="1700" dirty="0"/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Направления производства: серверы, офисные, игровые ПК, мини-компьютеры</a:t>
            </a:r>
            <a:endParaRPr lang="en-US" sz="1700" dirty="0"/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Планируется внесение серверов в реестр МИНПРОМТОРГА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988D32-80AB-410D-87F2-66C9E3FD3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rcRect t="671" r="132" b="-1"/>
          <a:stretch/>
        </p:blipFill>
        <p:spPr>
          <a:xfrm>
            <a:off x="8221627" y="385959"/>
            <a:ext cx="3421252" cy="61320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973C793-7CE6-4CF3-931A-507F1C525D49}"/>
              </a:ext>
            </a:extLst>
          </p:cNvPr>
          <p:cNvSpPr/>
          <p:nvPr/>
        </p:nvSpPr>
        <p:spPr>
          <a:xfrm>
            <a:off x="6046838" y="1628708"/>
            <a:ext cx="5686797" cy="2533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dirty="0"/>
              <a:t>Трёхлетняя гарантия с возможностью расширения до пяти лет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dirty="0"/>
              <a:t>Серверы на базе процессоров </a:t>
            </a:r>
            <a:r>
              <a:rPr lang="en-US" dirty="0"/>
              <a:t>Intel Xeon Silver</a:t>
            </a:r>
            <a:r>
              <a:rPr lang="ru-RU" dirty="0"/>
              <a:t>, </a:t>
            </a:r>
            <a:r>
              <a:rPr lang="en-US" dirty="0"/>
              <a:t>Intel Xeon Gold Gen 2</a:t>
            </a:r>
            <a:r>
              <a:rPr lang="ru-RU" dirty="0"/>
              <a:t> и</a:t>
            </a:r>
            <a:r>
              <a:rPr lang="en-US" dirty="0"/>
              <a:t> Gen 3</a:t>
            </a:r>
            <a:endParaRPr lang="ru-RU" dirty="0"/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dirty="0"/>
              <a:t>Средний срок</a:t>
            </a:r>
            <a:r>
              <a:rPr lang="en-US" dirty="0"/>
              <a:t> </a:t>
            </a:r>
            <a:r>
              <a:rPr lang="ru-RU" dirty="0"/>
              <a:t>заказной сборки сервера – две недели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154B88-3D38-43EC-BB86-8E40EBF42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14" y="4791956"/>
            <a:ext cx="5188443" cy="9783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AA9A72-7F77-47C0-9AB1-D3FDDD9DF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87" y="4791957"/>
            <a:ext cx="5375853" cy="9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702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686968"/>
      </a:dk2>
      <a:lt2>
        <a:srgbClr val="F2F2F2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A6A8AB"/>
      </a:accent5>
      <a:accent6>
        <a:srgbClr val="99C6E6"/>
      </a:accent6>
      <a:hlink>
        <a:srgbClr val="0070C0"/>
      </a:hlink>
      <a:folHlink>
        <a:srgbClr val="954F72"/>
      </a:folHlink>
    </a:clrScheme>
    <a:fontScheme name="SL_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496BD7FB-4E16-44D5-B2F1-E4355B1A9AE2}" vid="{A6BA96CE-6614-4D40-85E7-6779889ADC6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EEA386FF5851D4AA3B93181E0E82718" ma:contentTypeVersion="4" ma:contentTypeDescription="Создание документа." ma:contentTypeScope="" ma:versionID="984aa24e234ed995cd6cb7a497550307">
  <xsd:schema xmlns:xsd="http://www.w3.org/2001/XMLSchema" xmlns:xs="http://www.w3.org/2001/XMLSchema" xmlns:p="http://schemas.microsoft.com/office/2006/metadata/properties" xmlns:ns2="669cf911-ed59-4fa3-9265-71c1444f1282" xmlns:ns3="2bdbb2a9-3462-482b-ad35-4d7f8933501a" xmlns:ns4="eb22fbce-0f11-49a5-8989-c0cec99424eb" targetNamespace="http://schemas.microsoft.com/office/2006/metadata/properties" ma:root="true" ma:fieldsID="566df81b69325d17eaf24f4be5d606bf" ns2:_="" ns3:_="" ns4:_="">
    <xsd:import namespace="669cf911-ed59-4fa3-9265-71c1444f1282"/>
    <xsd:import namespace="2bdbb2a9-3462-482b-ad35-4d7f8933501a"/>
    <xsd:import namespace="eb22fbce-0f11-49a5-8989-c0cec99424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9cf911-ed59-4fa3-9265-71c1444f12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dbb2a9-3462-482b-ad35-4d7f8933501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2fbce-0f11-49a5-8989-c0cec99424eb" elementFormDefault="qualified">
    <xsd:import namespace="http://schemas.microsoft.com/office/2006/documentManagement/types"/>
    <xsd:import namespace="http://schemas.microsoft.com/office/infopath/2007/PartnerControls"/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0210D6-0FA9-4106-8FBA-4853EBF03B77}">
  <ds:schemaRefs>
    <ds:schemaRef ds:uri="http://schemas.microsoft.com/office/2006/metadata/properties"/>
    <ds:schemaRef ds:uri="http://schemas.microsoft.com/office/infopath/2007/PartnerControls"/>
    <ds:schemaRef ds:uri="2bdbb2a9-3462-482b-ad35-4d7f8933501a"/>
    <ds:schemaRef ds:uri="eb22fbce-0f11-49a5-8989-c0cec99424eb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669cf911-ed59-4fa3-9265-71c1444f1282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DBDE36C-577E-4966-8CF0-2ABE6CDC0E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9cf911-ed59-4fa3-9265-71c1444f1282"/>
    <ds:schemaRef ds:uri="2bdbb2a9-3462-482b-ad35-4d7f8933501a"/>
    <ds:schemaRef ds:uri="eb22fbce-0f11-49a5-8989-c0cec99424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3D782A-7DFE-4215-AC9E-21598E0ABE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Софтлайн решения_2024</Template>
  <TotalTime>29</TotalTime>
  <Words>1830</Words>
  <Application>Microsoft Office PowerPoint</Application>
  <PresentationFormat>Широкоэкранный</PresentationFormat>
  <Paragraphs>186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Segoe UI</vt:lpstr>
      <vt:lpstr>Segoe UI Semibold</vt:lpstr>
      <vt:lpstr>Wingdings</vt:lpstr>
      <vt:lpstr>Тема Office</vt:lpstr>
      <vt:lpstr>Купить нельзя арендовать! Dedicated от Софтлайн Мультиоблако</vt:lpstr>
      <vt:lpstr>Dedicated Infrastructure</vt:lpstr>
      <vt:lpstr>Какие задачи решает Dedicated?</vt:lpstr>
      <vt:lpstr>Преимущества Dedicated при любом типе размещения </vt:lpstr>
      <vt:lpstr>Аренда серверного оборудования на площадке Softline</vt:lpstr>
      <vt:lpstr>Аренда серверного оборудования на площадке Softline</vt:lpstr>
      <vt:lpstr>Доступное к аренде оборудование</vt:lpstr>
      <vt:lpstr>Dedicated Lite – аренда серверов в ЦОД в Беларуси </vt:lpstr>
      <vt:lpstr>Инферит - серверы производства РФ </vt:lpstr>
      <vt:lpstr>Оборудование иностранного производства</vt:lpstr>
      <vt:lpstr>Техническая и гарантийная  поддержка оборудования</vt:lpstr>
      <vt:lpstr>Базовый ЦОД услуги</vt:lpstr>
      <vt:lpstr>ООО Торговый дом «Торговая площадь»</vt:lpstr>
      <vt:lpstr>Кортеос – разработчик ПО Corteos </vt:lpstr>
      <vt:lpstr>Автобизнес</vt:lpstr>
      <vt:lpstr>Дистрибьютор напитков</vt:lpstr>
      <vt:lpstr>Завод по производству упаковки</vt:lpstr>
      <vt:lpstr>Газовая промышленность</vt:lpstr>
      <vt:lpstr>Завод по производству резиновых изделий</vt:lpstr>
      <vt:lpstr>Росводоканал</vt:lpstr>
      <vt:lpstr>Резюмируем сценарии</vt:lpstr>
      <vt:lpstr>Первые шаги к услуге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Abaimova, Polina</dc:creator>
  <cp:lastModifiedBy>Khe, Darya</cp:lastModifiedBy>
  <cp:revision>3</cp:revision>
  <dcterms:created xsi:type="dcterms:W3CDTF">2024-02-21T07:42:12Z</dcterms:created>
  <dcterms:modified xsi:type="dcterms:W3CDTF">2024-02-28T05:18:31Z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0x010100DEEA386FF5851D4AA3B93181E0E82718</vt:lpwstr>
  </property>
</Properties>
</file>